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8" r:id="rId2"/>
    <p:sldId id="257" r:id="rId3"/>
    <p:sldId id="258" r:id="rId4"/>
    <p:sldId id="298" r:id="rId5"/>
    <p:sldId id="299" r:id="rId6"/>
    <p:sldId id="300" r:id="rId7"/>
    <p:sldId id="301" r:id="rId8"/>
    <p:sldId id="302" r:id="rId9"/>
    <p:sldId id="304" r:id="rId10"/>
    <p:sldId id="303" r:id="rId11"/>
    <p:sldId id="305" r:id="rId12"/>
    <p:sldId id="307" r:id="rId13"/>
    <p:sldId id="306" r:id="rId14"/>
    <p:sldId id="309" r:id="rId15"/>
    <p:sldId id="313" r:id="rId16"/>
    <p:sldId id="312" r:id="rId17"/>
    <p:sldId id="311" r:id="rId18"/>
    <p:sldId id="314" r:id="rId19"/>
    <p:sldId id="317" r:id="rId20"/>
    <p:sldId id="316" r:id="rId21"/>
    <p:sldId id="319" r:id="rId22"/>
    <p:sldId id="315" r:id="rId23"/>
    <p:sldId id="325" r:id="rId24"/>
    <p:sldId id="321" r:id="rId25"/>
    <p:sldId id="323" r:id="rId26"/>
    <p:sldId id="320" r:id="rId27"/>
    <p:sldId id="326" r:id="rId28"/>
    <p:sldId id="324" r:id="rId29"/>
    <p:sldId id="327" r:id="rId30"/>
    <p:sldId id="267" r:id="rId31"/>
    <p:sldId id="266"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B2DEA8-6773-4048-A1CF-29EB947DE212}" type="datetimeFigureOut">
              <a:rPr lang="en-GB" smtClean="0"/>
              <a:t>06/07/2026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83C922-66DB-490E-A385-48F63B78D9B7}" type="slidenum">
              <a:rPr lang="en-GB" smtClean="0"/>
              <a:t>‹#›</a:t>
            </a:fld>
            <a:endParaRPr lang="en-GB"/>
          </a:p>
        </p:txBody>
      </p:sp>
    </p:spTree>
    <p:extLst>
      <p:ext uri="{BB962C8B-B14F-4D97-AF65-F5344CB8AC3E}">
        <p14:creationId xmlns:p14="http://schemas.microsoft.com/office/powerpoint/2010/main" val="224507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9E1A-AFEF-3741-379E-ED6B49EE7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EC2188-3A31-B0A2-AA2E-ECB0420D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492A242B-AD5B-B01F-50DF-E075861027A3}"/>
              </a:ext>
            </a:extLst>
          </p:cNvPr>
          <p:cNvPicPr>
            <a:picLocks noChangeAspect="1"/>
          </p:cNvPicPr>
          <p:nvPr userDrawn="1"/>
        </p:nvPicPr>
        <p:blipFill>
          <a:blip r:embed="rId2"/>
          <a:stretch>
            <a:fillRect/>
          </a:stretch>
        </p:blipFill>
        <p:spPr>
          <a:xfrm>
            <a:off x="10668000" y="4935780"/>
            <a:ext cx="1152930" cy="1696641"/>
          </a:xfrm>
          <a:prstGeom prst="rect">
            <a:avLst/>
          </a:prstGeom>
        </p:spPr>
      </p:pic>
      <p:sp>
        <p:nvSpPr>
          <p:cNvPr id="16" name="Footer Placeholder 4">
            <a:extLst>
              <a:ext uri="{FF2B5EF4-FFF2-40B4-BE49-F238E27FC236}">
                <a16:creationId xmlns:a16="http://schemas.microsoft.com/office/drawing/2014/main" id="{8F6199CD-0767-2305-CAAE-8242ADFC6281}"/>
              </a:ext>
            </a:extLst>
          </p:cNvPr>
          <p:cNvSpPr>
            <a:spLocks noGrp="1"/>
          </p:cNvSpPr>
          <p:nvPr>
            <p:ph type="ftr" sz="quarter" idx="3"/>
          </p:nvPr>
        </p:nvSpPr>
        <p:spPr>
          <a:xfrm>
            <a:off x="2095500" y="6310400"/>
            <a:ext cx="8001000" cy="317500"/>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0"/>
              </a:defRPr>
            </a:lvl1p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226664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32DE-C9F6-B45A-5952-BB4781943B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6F096A-A11B-8212-0F88-17C12F97A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3190F-DA1A-1E77-9B06-CC81F86E142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7D637325-35A5-481D-8AF0-CCBA83568A03}"/>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FA2B893A-958E-C4CC-CCE8-53938DE80A66}"/>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349468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53549-BB1B-1B3B-ECEA-7249FF8E0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E113B-C946-14C0-6E52-B801E3E83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42D98-49E0-ACFA-6382-E8AD43625B6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A8B9871C-67BF-B37E-9486-573F5254A80E}"/>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6FBBF055-FB37-2E93-9023-964F951410D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52009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31D6-7601-1F25-78F1-EA4388316254}"/>
              </a:ext>
            </a:extLst>
          </p:cNvPr>
          <p:cNvSpPr>
            <a:spLocks noGrp="1"/>
          </p:cNvSpPr>
          <p:nvPr>
            <p:ph type="title"/>
          </p:nvPr>
        </p:nvSpPr>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665C1913-38B7-A9CD-E574-A6446D77A7F7}"/>
              </a:ext>
            </a:extLst>
          </p:cNvPr>
          <p:cNvSpPr>
            <a:spLocks noGrp="1"/>
          </p:cNvSpPr>
          <p:nvPr>
            <p:ph type="ftr" sz="quarter" idx="10"/>
          </p:nvPr>
        </p:nvSpPr>
        <p:spPr>
          <a:xfrm>
            <a:off x="1981200" y="63104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a:t>Goodfellow Publishers</a:t>
            </a:r>
            <a:endParaRPr lang="en-GB" sz="1000" dirty="0">
              <a:latin typeface="Gill Sans MT" panose="020B0502020104020203" pitchFamily="34" charset="0"/>
            </a:endParaRPr>
          </a:p>
        </p:txBody>
      </p:sp>
    </p:spTree>
    <p:extLst>
      <p:ext uri="{BB962C8B-B14F-4D97-AF65-F5344CB8AC3E}">
        <p14:creationId xmlns:p14="http://schemas.microsoft.com/office/powerpoint/2010/main" val="348470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41AB-503B-738E-5D2C-45877135D4A9}"/>
              </a:ext>
            </a:extLst>
          </p:cNvPr>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2C4DAA4-BA06-744D-5F2D-618CC17CEB0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DE2389FB-24AD-453A-49B4-15EDB252A82D}"/>
              </a:ext>
            </a:extLst>
          </p:cNvPr>
          <p:cNvSpPr>
            <a:spLocks noGrp="1"/>
          </p:cNvSpPr>
          <p:nvPr>
            <p:ph type="ftr" sz="quarter" idx="11"/>
          </p:nvPr>
        </p:nvSpPr>
        <p:spPr>
          <a:xfrm>
            <a:off x="2095500" y="633412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sp>
        <p:nvSpPr>
          <p:cNvPr id="6" name="Slide Number Placeholder 5">
            <a:extLst>
              <a:ext uri="{FF2B5EF4-FFF2-40B4-BE49-F238E27FC236}">
                <a16:creationId xmlns:a16="http://schemas.microsoft.com/office/drawing/2014/main" id="{BA643C24-71BF-1162-D9C4-5927F91B26C5}"/>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pic>
        <p:nvPicPr>
          <p:cNvPr id="8" name="Picture 7">
            <a:extLst>
              <a:ext uri="{FF2B5EF4-FFF2-40B4-BE49-F238E27FC236}">
                <a16:creationId xmlns:a16="http://schemas.microsoft.com/office/drawing/2014/main" id="{3ACB1074-D289-DA11-3C83-C32B37DD9B43}"/>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26874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E686-B701-378D-89CE-1D1C020B57E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F708F-DFB0-B7DC-0399-C44EACEFA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E982EB8-FEBC-7C87-DE96-7EE6F5003E9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3752370A-7412-8626-3710-6C77712B6D21}"/>
              </a:ext>
            </a:extLst>
          </p:cNvPr>
          <p:cNvSpPr>
            <a:spLocks noGrp="1"/>
          </p:cNvSpPr>
          <p:nvPr>
            <p:ph type="ftr" sz="quarter" idx="11"/>
          </p:nvPr>
        </p:nvSpPr>
        <p:spPr>
          <a:xfrm>
            <a:off x="2095500" y="640397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1" name="Picture 10">
            <a:extLst>
              <a:ext uri="{FF2B5EF4-FFF2-40B4-BE49-F238E27FC236}">
                <a16:creationId xmlns:a16="http://schemas.microsoft.com/office/drawing/2014/main" id="{A761A8CA-D0F6-32E0-CDAA-45C1DD47BF0D}"/>
              </a:ext>
            </a:extLst>
          </p:cNvPr>
          <p:cNvPicPr>
            <a:picLocks noChangeAspect="1"/>
          </p:cNvPicPr>
          <p:nvPr userDrawn="1"/>
        </p:nvPicPr>
        <p:blipFill>
          <a:blip r:embed="rId2"/>
          <a:stretch>
            <a:fillRect/>
          </a:stretch>
        </p:blipFill>
        <p:spPr>
          <a:xfrm>
            <a:off x="10291218" y="5207000"/>
            <a:ext cx="1056232" cy="1552581"/>
          </a:xfrm>
          <a:prstGeom prst="rect">
            <a:avLst/>
          </a:prstGeom>
        </p:spPr>
      </p:pic>
    </p:spTree>
    <p:extLst>
      <p:ext uri="{BB962C8B-B14F-4D97-AF65-F5344CB8AC3E}">
        <p14:creationId xmlns:p14="http://schemas.microsoft.com/office/powerpoint/2010/main" val="94325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B7BF-BD25-F019-6553-9BF445C34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341ED-69B5-2A8E-97D5-797A3E5FF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D393AB-1102-0B84-7A09-A6EDC3EC8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CEA4626-B940-DFE8-6621-417520CEBBC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634AC91E-E48B-F44A-EF49-B37BDE807827}"/>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D9E9F0D2-51DE-CC0F-F024-109DEBE8C34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0375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FD7F-159D-BB01-84D7-A9FB929A59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47943-842F-E053-23F0-B16BF450B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EE096-8C36-03A2-4F2C-A084E18DD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57E0E-FD13-2BC1-5CC8-827E819B8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2A808F-5695-4EA8-3996-2C806046D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F7A1430-ADAA-5EE4-4663-DB61FBF9686B}"/>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10" name="Footer Placeholder 4">
            <a:extLst>
              <a:ext uri="{FF2B5EF4-FFF2-40B4-BE49-F238E27FC236}">
                <a16:creationId xmlns:a16="http://schemas.microsoft.com/office/drawing/2014/main" id="{84F7D9DD-32D0-3DEB-3C36-444D96BBAB79}"/>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2" name="Picture 11">
            <a:extLst>
              <a:ext uri="{FF2B5EF4-FFF2-40B4-BE49-F238E27FC236}">
                <a16:creationId xmlns:a16="http://schemas.microsoft.com/office/drawing/2014/main" id="{48BCDA5F-7E2B-5D3A-03E0-8189AE6FCFE5}"/>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24384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B833-9E0A-CDFB-B56C-622A95B2E41F}"/>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C01A0259-B88D-CFB7-6465-2C8896FC0A8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26828016-0807-B30E-2C5C-784AFCD68107}"/>
              </a:ext>
            </a:extLst>
          </p:cNvPr>
          <p:cNvSpPr txBox="1">
            <a:spLocks/>
          </p:cNvSpPr>
          <p:nvPr userDrawn="1"/>
        </p:nvSpPr>
        <p:spPr>
          <a:xfrm>
            <a:off x="1955800" y="6403975"/>
            <a:ext cx="8001000" cy="3175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 2026 David Graham et al. </a:t>
            </a:r>
            <a:r>
              <a:rPr lang="en-GB" sz="1000" i="1" dirty="0"/>
              <a:t>Culinary and Food Service Operations Management for Industry 5.0. </a:t>
            </a:r>
            <a:r>
              <a:rPr lang="en-GB" sz="1000" dirty="0"/>
              <a:t>Goodfellow Publishers</a:t>
            </a:r>
          </a:p>
        </p:txBody>
      </p:sp>
      <p:pic>
        <p:nvPicPr>
          <p:cNvPr id="9" name="Picture 8">
            <a:extLst>
              <a:ext uri="{FF2B5EF4-FFF2-40B4-BE49-F238E27FC236}">
                <a16:creationId xmlns:a16="http://schemas.microsoft.com/office/drawing/2014/main" id="{30A4E881-3C5A-9C39-E992-0F6C4A8860FA}"/>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47629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029D67-AAB7-2C95-6408-292EE9804F7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5" name="Footer Placeholder 4">
            <a:extLst>
              <a:ext uri="{FF2B5EF4-FFF2-40B4-BE49-F238E27FC236}">
                <a16:creationId xmlns:a16="http://schemas.microsoft.com/office/drawing/2014/main" id="{1C8F7F7F-855C-69F3-B80A-4F72D7F5687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7" name="Picture 6">
            <a:extLst>
              <a:ext uri="{FF2B5EF4-FFF2-40B4-BE49-F238E27FC236}">
                <a16:creationId xmlns:a16="http://schemas.microsoft.com/office/drawing/2014/main" id="{7F41F025-8E80-660A-277C-800CDB053442}"/>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422060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3E76-E09C-4C8B-ACEA-F44E806D1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D906A5-98DD-4179-6A5C-B47D0CE2B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8EA65-ADC7-9394-4740-9930143FA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7351BCF-7CD2-58C3-E658-36BF49959F7E}"/>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3807F0FE-F4EF-BE7F-C949-089EE4C53B3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FAB2E697-93AF-2120-5B15-628E55828AC6}"/>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26039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95F5-3ABD-F8C3-9409-AB15FC3A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D157AF-B0C9-CFB9-E0A3-8DB5665A2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9018F2-1C05-781C-19EF-8340A734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43CDCD-3FCD-C2B7-2BE9-60F3E8DDCDF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E535CFFC-47AB-5992-AEDF-CB22EFCE4957}"/>
              </a:ext>
            </a:extLst>
          </p:cNvPr>
          <p:cNvSpPr>
            <a:spLocks noGrp="1"/>
          </p:cNvSpPr>
          <p:nvPr>
            <p:ph type="ftr" sz="quarter" idx="3"/>
          </p:nvPr>
        </p:nvSpPr>
        <p:spPr>
          <a:xfrm>
            <a:off x="1981200" y="6310400"/>
            <a:ext cx="8001000" cy="317500"/>
          </a:xfrm>
          <a:prstGeom prst="rect">
            <a:avLst/>
          </a:prstGeom>
        </p:spPr>
        <p:txBody>
          <a:bodyPr vert="horz" lIns="91440" tIns="45720" rIns="91440" bIns="45720" rtlCol="0" anchor="ctr"/>
          <a:lstStyle>
            <a:lvl1pPr algn="ctr">
              <a:defRPr sz="1000">
                <a:solidFill>
                  <a:schemeClr val="tx1">
                    <a:tint val="82000"/>
                  </a:schemeClr>
                </a:solidFill>
              </a:defRPr>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C0A60555-BA35-22C1-46B2-3ADFC7A5200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7745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C3C24-0907-4048-9336-6D9D3B18E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7AC0EFE-4474-4D5C-3BFD-13C8B55FB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40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3F8-FF67-DD54-C9C0-27E97BF0387C}"/>
              </a:ext>
            </a:extLst>
          </p:cNvPr>
          <p:cNvSpPr>
            <a:spLocks noGrp="1"/>
          </p:cNvSpPr>
          <p:nvPr>
            <p:ph type="ctrTitle"/>
          </p:nvPr>
        </p:nvSpPr>
        <p:spPr>
          <a:xfrm>
            <a:off x="755903" y="3399769"/>
            <a:ext cx="10640754" cy="1950829"/>
          </a:xfrm>
        </p:spPr>
        <p:txBody>
          <a:bodyPr anchor="b">
            <a:normAutofit/>
          </a:bodyPr>
          <a:lstStyle/>
          <a:p>
            <a:r>
              <a:rPr lang="en-GB" sz="4000" noProof="0" dirty="0">
                <a:solidFill>
                  <a:schemeClr val="tx2"/>
                </a:solidFill>
              </a:rPr>
              <a:t>Chapter 9</a:t>
            </a:r>
            <a:br>
              <a:rPr lang="en-GB" sz="4000" noProof="0" dirty="0">
                <a:solidFill>
                  <a:schemeClr val="tx2"/>
                </a:solidFill>
              </a:rPr>
            </a:br>
            <a:r>
              <a:rPr lang="en-GB" sz="4000" noProof="0" dirty="0">
                <a:solidFill>
                  <a:schemeClr val="tx2"/>
                </a:solidFill>
              </a:rPr>
              <a:t>Food Service Operations Management </a:t>
            </a:r>
          </a:p>
        </p:txBody>
      </p:sp>
      <p:pic>
        <p:nvPicPr>
          <p:cNvPr id="5" name="Picture 4">
            <a:extLst>
              <a:ext uri="{FF2B5EF4-FFF2-40B4-BE49-F238E27FC236}">
                <a16:creationId xmlns:a16="http://schemas.microsoft.com/office/drawing/2014/main" id="{BF03D89E-E2A4-99F0-6F8F-1E195F224525}"/>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3" name="Footer Placeholder 2">
            <a:extLst>
              <a:ext uri="{FF2B5EF4-FFF2-40B4-BE49-F238E27FC236}">
                <a16:creationId xmlns:a16="http://schemas.microsoft.com/office/drawing/2014/main" id="{F3A091FE-E3E4-211D-1C72-A710C65D2D71}"/>
              </a:ext>
            </a:extLst>
          </p:cNvPr>
          <p:cNvSpPr>
            <a:spLocks noGrp="1"/>
          </p:cNvSpPr>
          <p:nvPr>
            <p:ph type="ftr" sz="quarter" idx="3"/>
          </p:nvPr>
        </p:nvSpPr>
        <p:spPr/>
        <p:txBody>
          <a:bodyPr/>
          <a:lstStyle/>
          <a:p>
            <a:r>
              <a:rPr lang="en-GB" noProof="0" dirty="0"/>
              <a:t>© 2026 David Graham et </a:t>
            </a:r>
            <a:r>
              <a:rPr lang="en-GB" sz="1000" noProof="0" dirty="0"/>
              <a:t>al</a:t>
            </a:r>
            <a:r>
              <a:rPr lang="en-GB" noProof="0" dirty="0"/>
              <a:t>. </a:t>
            </a:r>
            <a:r>
              <a:rPr lang="en-GB" i="1" noProof="0" dirty="0"/>
              <a:t>Culinary and Food Service Operations Management for Industry 5.0. </a:t>
            </a:r>
            <a:r>
              <a:rPr lang="en-GB" noProof="0" dirty="0"/>
              <a:t>Goodfellow Publishers</a:t>
            </a:r>
            <a:endParaRPr lang="en-GB" noProof="0" dirty="0">
              <a:latin typeface="Gill Sans MT" panose="020B0502020104020203" pitchFamily="34" charset="0"/>
            </a:endParaRPr>
          </a:p>
        </p:txBody>
      </p:sp>
    </p:spTree>
    <p:extLst>
      <p:ext uri="{BB962C8B-B14F-4D97-AF65-F5344CB8AC3E}">
        <p14:creationId xmlns:p14="http://schemas.microsoft.com/office/powerpoint/2010/main" val="51518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5293B-2670-60B6-C05C-11B8B2120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AA1DC-F98C-C407-2BC2-A45FBC6996BA}"/>
              </a:ext>
            </a:extLst>
          </p:cNvPr>
          <p:cNvSpPr>
            <a:spLocks noGrp="1"/>
          </p:cNvSpPr>
          <p:nvPr>
            <p:ph type="title"/>
          </p:nvPr>
        </p:nvSpPr>
        <p:spPr/>
        <p:txBody>
          <a:bodyPr/>
          <a:lstStyle/>
          <a:p>
            <a:r>
              <a:rPr lang="en-GB" dirty="0"/>
              <a:t>Why service operations is critical to organisational success</a:t>
            </a:r>
          </a:p>
        </p:txBody>
      </p:sp>
      <p:sp>
        <p:nvSpPr>
          <p:cNvPr id="3" name="Content Placeholder 2">
            <a:extLst>
              <a:ext uri="{FF2B5EF4-FFF2-40B4-BE49-F238E27FC236}">
                <a16:creationId xmlns:a16="http://schemas.microsoft.com/office/drawing/2014/main" id="{14DD3155-7D5D-047C-78ED-EC2628C6D462}"/>
              </a:ext>
            </a:extLst>
          </p:cNvPr>
          <p:cNvSpPr>
            <a:spLocks noGrp="1"/>
          </p:cNvSpPr>
          <p:nvPr>
            <p:ph idx="1"/>
          </p:nvPr>
        </p:nvSpPr>
        <p:spPr>
          <a:xfrm>
            <a:off x="838200" y="2006600"/>
            <a:ext cx="9672873" cy="3316027"/>
          </a:xfrm>
        </p:spPr>
        <p:txBody>
          <a:bodyPr>
            <a:normAutofit/>
          </a:bodyPr>
          <a:lstStyle/>
          <a:p>
            <a:pPr>
              <a:buFont typeface="Wingdings" panose="05000000000000000000" pitchFamily="2" charset="2"/>
              <a:buChar char="§"/>
            </a:pPr>
            <a:r>
              <a:rPr lang="en-GB" sz="2400" dirty="0"/>
              <a:t>The operations manager must successfully manage the various processes, systems, people and resources for this they are responsible</a:t>
            </a:r>
          </a:p>
          <a:p>
            <a:pPr>
              <a:buFont typeface="Wingdings" panose="05000000000000000000" pitchFamily="2" charset="2"/>
              <a:buChar char="§"/>
            </a:pPr>
            <a:r>
              <a:rPr lang="en-GB" sz="2400" dirty="0"/>
              <a:t>Plays a critical role in organisational success because it involves:</a:t>
            </a:r>
          </a:p>
          <a:p>
            <a:pPr lvl="1">
              <a:buFont typeface="Wingdings" panose="05000000000000000000" pitchFamily="2" charset="2"/>
              <a:buChar char="§"/>
            </a:pPr>
            <a:r>
              <a:rPr lang="en-GB" dirty="0"/>
              <a:t>Understanding customer needs</a:t>
            </a:r>
          </a:p>
          <a:p>
            <a:pPr lvl="1">
              <a:buFont typeface="Wingdings" panose="05000000000000000000" pitchFamily="2" charset="2"/>
              <a:buChar char="§"/>
            </a:pPr>
            <a:r>
              <a:rPr lang="en-GB" dirty="0"/>
              <a:t>Managing service delivery processes</a:t>
            </a:r>
          </a:p>
          <a:p>
            <a:pPr lvl="1">
              <a:buFont typeface="Wingdings" panose="05000000000000000000" pitchFamily="2" charset="2"/>
              <a:buChar char="§"/>
            </a:pPr>
            <a:r>
              <a:rPr lang="en-GB" dirty="0"/>
              <a:t>Meeting business objectives</a:t>
            </a:r>
          </a:p>
          <a:p>
            <a:pPr lvl="1">
              <a:buFont typeface="Wingdings" panose="05000000000000000000" pitchFamily="2" charset="2"/>
              <a:buChar char="§"/>
            </a:pPr>
            <a:r>
              <a:rPr lang="en-GB" dirty="0"/>
              <a:t>Influencing a workplace culture of continuous improvement</a:t>
            </a:r>
          </a:p>
        </p:txBody>
      </p:sp>
      <p:sp>
        <p:nvSpPr>
          <p:cNvPr id="4" name="Footer Placeholder 3">
            <a:extLst>
              <a:ext uri="{FF2B5EF4-FFF2-40B4-BE49-F238E27FC236}">
                <a16:creationId xmlns:a16="http://schemas.microsoft.com/office/drawing/2014/main" id="{2F31AB61-873D-9E9A-4ECB-58E738F53C9A}"/>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46954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B0998-AEEC-BCBB-6C08-ABA2BEC7B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6B80B-8C06-623B-A634-38642B7B6118}"/>
              </a:ext>
            </a:extLst>
          </p:cNvPr>
          <p:cNvSpPr>
            <a:spLocks noGrp="1"/>
          </p:cNvSpPr>
          <p:nvPr>
            <p:ph type="title"/>
          </p:nvPr>
        </p:nvSpPr>
        <p:spPr/>
        <p:txBody>
          <a:bodyPr/>
          <a:lstStyle/>
          <a:p>
            <a:r>
              <a:rPr lang="en-GB" dirty="0"/>
              <a:t>Complexity and challenges of operational management</a:t>
            </a:r>
          </a:p>
        </p:txBody>
      </p:sp>
      <p:sp>
        <p:nvSpPr>
          <p:cNvPr id="3" name="Content Placeholder 2">
            <a:extLst>
              <a:ext uri="{FF2B5EF4-FFF2-40B4-BE49-F238E27FC236}">
                <a16:creationId xmlns:a16="http://schemas.microsoft.com/office/drawing/2014/main" id="{8E1C98E0-99DF-B778-A153-DE775FD72169}"/>
              </a:ext>
            </a:extLst>
          </p:cNvPr>
          <p:cNvSpPr>
            <a:spLocks noGrp="1"/>
          </p:cNvSpPr>
          <p:nvPr>
            <p:ph idx="1"/>
          </p:nvPr>
        </p:nvSpPr>
        <p:spPr>
          <a:xfrm>
            <a:off x="838200" y="1825625"/>
            <a:ext cx="9555178" cy="3947378"/>
          </a:xfrm>
        </p:spPr>
        <p:txBody>
          <a:bodyPr>
            <a:normAutofit/>
          </a:bodyPr>
          <a:lstStyle/>
          <a:p>
            <a:pPr>
              <a:buFont typeface="Wingdings" panose="05000000000000000000" pitchFamily="2" charset="2"/>
              <a:buChar char="§"/>
            </a:pPr>
            <a:r>
              <a:rPr lang="en-GB" sz="2400" dirty="0"/>
              <a:t>Challenges faced by food and beverage operations managers include:</a:t>
            </a:r>
          </a:p>
          <a:p>
            <a:pPr lvl="1">
              <a:buFont typeface="Wingdings" panose="05000000000000000000" pitchFamily="2" charset="2"/>
              <a:buChar char="§"/>
            </a:pPr>
            <a:r>
              <a:rPr lang="en-GB" dirty="0"/>
              <a:t>Breadth of responsibility (multi-task role)</a:t>
            </a:r>
          </a:p>
          <a:p>
            <a:pPr lvl="1">
              <a:buFont typeface="Wingdings" panose="05000000000000000000" pitchFamily="2" charset="2"/>
              <a:buChar char="§"/>
            </a:pPr>
            <a:r>
              <a:rPr lang="en-GB" dirty="0"/>
              <a:t>Management of internal departmental inter-relationships.</a:t>
            </a:r>
          </a:p>
          <a:p>
            <a:pPr lvl="1">
              <a:buFont typeface="Wingdings" panose="05000000000000000000" pitchFamily="2" charset="2"/>
              <a:buChar char="§"/>
            </a:pPr>
            <a:r>
              <a:rPr lang="en-GB" dirty="0"/>
              <a:t>Business goals are influenced by external factors, political, economic, societal, technological, environmental and legal, (PESTEL). </a:t>
            </a:r>
          </a:p>
          <a:p>
            <a:pPr lvl="1">
              <a:buFont typeface="Wingdings" panose="05000000000000000000" pitchFamily="2" charset="2"/>
              <a:buChar char="§"/>
            </a:pPr>
            <a:r>
              <a:rPr lang="en-GB" dirty="0"/>
              <a:t>Internal factors: organisational structure and culture, available resources, cognitive, moral and ethical policies and their own   personal and professional attributes.</a:t>
            </a:r>
          </a:p>
          <a:p>
            <a:pPr>
              <a:buFont typeface="Wingdings" panose="05000000000000000000" pitchFamily="2" charset="2"/>
              <a:buChar char="§"/>
            </a:pPr>
            <a:r>
              <a:rPr lang="en-GB" sz="2400" dirty="0"/>
              <a:t>The Service Operations Manager can be responsible for a wide variety of responsibilities suggesting a complex discipline. </a:t>
            </a:r>
          </a:p>
          <a:p>
            <a:endParaRPr lang="en-GB" dirty="0"/>
          </a:p>
        </p:txBody>
      </p:sp>
      <p:sp>
        <p:nvSpPr>
          <p:cNvPr id="4" name="Footer Placeholder 3">
            <a:extLst>
              <a:ext uri="{FF2B5EF4-FFF2-40B4-BE49-F238E27FC236}">
                <a16:creationId xmlns:a16="http://schemas.microsoft.com/office/drawing/2014/main" id="{A1CDB01B-8342-0533-47F2-BE18A0767C01}"/>
              </a:ext>
            </a:extLst>
          </p:cNvPr>
          <p:cNvSpPr>
            <a:spLocks noGrp="1"/>
          </p:cNvSpPr>
          <p:nvPr>
            <p:ph type="ftr" sz="quarter" idx="11"/>
          </p:nvPr>
        </p:nvSpPr>
        <p:spPr/>
        <p:txBody>
          <a:bodyPr/>
          <a:lstStyle/>
          <a:p>
            <a:r>
              <a:rPr lang="en-GB" dirty="0"/>
              <a:t>© 2026 David Graham et al. </a:t>
            </a:r>
            <a:r>
              <a:rPr lang="en-GB" i="1" dirty="0"/>
              <a:t>Culinary and Food Service Operations Management for Industry 5.0. </a:t>
            </a:r>
            <a:r>
              <a:rPr lang="en-GB" dirty="0"/>
              <a:t>Goodfellow Publishers</a:t>
            </a:r>
            <a:endParaRPr lang="en-GB" sz="1000" dirty="0"/>
          </a:p>
        </p:txBody>
      </p:sp>
    </p:spTree>
    <p:extLst>
      <p:ext uri="{BB962C8B-B14F-4D97-AF65-F5344CB8AC3E}">
        <p14:creationId xmlns:p14="http://schemas.microsoft.com/office/powerpoint/2010/main" val="117581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FA4A-6BA5-1463-1C35-DEECEE6C6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AC4E8-73AC-5A54-AE5C-911C46A944E8}"/>
              </a:ext>
            </a:extLst>
          </p:cNvPr>
          <p:cNvSpPr>
            <a:spLocks noGrp="1"/>
          </p:cNvSpPr>
          <p:nvPr>
            <p:ph type="title"/>
          </p:nvPr>
        </p:nvSpPr>
        <p:spPr/>
        <p:txBody>
          <a:bodyPr/>
          <a:lstStyle/>
          <a:p>
            <a:r>
              <a:rPr lang="en-GB" dirty="0"/>
              <a:t>Four unique characteristics of service </a:t>
            </a:r>
          </a:p>
        </p:txBody>
      </p:sp>
      <p:sp>
        <p:nvSpPr>
          <p:cNvPr id="3" name="Content Placeholder 2">
            <a:extLst>
              <a:ext uri="{FF2B5EF4-FFF2-40B4-BE49-F238E27FC236}">
                <a16:creationId xmlns:a16="http://schemas.microsoft.com/office/drawing/2014/main" id="{5EEBF167-B3B1-87D2-5F38-BC775DB35A4B}"/>
              </a:ext>
            </a:extLst>
          </p:cNvPr>
          <p:cNvSpPr>
            <a:spLocks noGrp="1"/>
          </p:cNvSpPr>
          <p:nvPr>
            <p:ph idx="1"/>
          </p:nvPr>
        </p:nvSpPr>
        <p:spPr>
          <a:xfrm>
            <a:off x="850710" y="1836737"/>
            <a:ext cx="9535236" cy="4351338"/>
          </a:xfrm>
        </p:spPr>
        <p:txBody>
          <a:bodyPr>
            <a:normAutofit/>
          </a:bodyPr>
          <a:lstStyle/>
          <a:p>
            <a:pPr>
              <a:buFont typeface="Wingdings" panose="05000000000000000000" pitchFamily="2" charset="2"/>
              <a:buChar char="§"/>
            </a:pPr>
            <a:r>
              <a:rPr lang="en-GB" sz="2400" dirty="0"/>
              <a:t>Managers in the hospitality industry face a more uncertain and complex work environment than in many other industries due to its unique service characteristics of:</a:t>
            </a:r>
          </a:p>
          <a:p>
            <a:pPr lvl="1">
              <a:buFont typeface="Wingdings" panose="05000000000000000000" pitchFamily="2" charset="2"/>
              <a:buChar char="§"/>
            </a:pPr>
            <a:r>
              <a:rPr lang="en-GB" dirty="0"/>
              <a:t>Intangibility</a:t>
            </a:r>
          </a:p>
          <a:p>
            <a:pPr lvl="1">
              <a:buFont typeface="Wingdings" panose="05000000000000000000" pitchFamily="2" charset="2"/>
              <a:buChar char="§"/>
            </a:pPr>
            <a:r>
              <a:rPr lang="en-GB" dirty="0"/>
              <a:t>Inseparability</a:t>
            </a:r>
          </a:p>
          <a:p>
            <a:pPr lvl="1">
              <a:buFont typeface="Wingdings" panose="05000000000000000000" pitchFamily="2" charset="2"/>
              <a:buChar char="§"/>
            </a:pPr>
            <a:r>
              <a:rPr lang="en-GB" dirty="0"/>
              <a:t>Heterogeneity</a:t>
            </a:r>
          </a:p>
          <a:p>
            <a:pPr lvl="1">
              <a:buFont typeface="Wingdings" panose="05000000000000000000" pitchFamily="2" charset="2"/>
              <a:buChar char="§"/>
            </a:pPr>
            <a:r>
              <a:rPr lang="en-GB" dirty="0"/>
              <a:t>Perishability</a:t>
            </a:r>
          </a:p>
        </p:txBody>
      </p:sp>
      <p:sp>
        <p:nvSpPr>
          <p:cNvPr id="4" name="Footer Placeholder 3">
            <a:extLst>
              <a:ext uri="{FF2B5EF4-FFF2-40B4-BE49-F238E27FC236}">
                <a16:creationId xmlns:a16="http://schemas.microsoft.com/office/drawing/2014/main" id="{E0DC37EC-163E-4C4B-8EEE-0A75E2B9C5A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63558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8734F-7067-EA2F-612B-57370BFA1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C3C76-4BF1-3240-5A5E-7A0652110713}"/>
              </a:ext>
            </a:extLst>
          </p:cNvPr>
          <p:cNvSpPr>
            <a:spLocks noGrp="1"/>
          </p:cNvSpPr>
          <p:nvPr>
            <p:ph type="title"/>
          </p:nvPr>
        </p:nvSpPr>
        <p:spPr/>
        <p:txBody>
          <a:bodyPr/>
          <a:lstStyle/>
          <a:p>
            <a:r>
              <a:rPr lang="en-GB" dirty="0"/>
              <a:t>The three operational tasks</a:t>
            </a:r>
          </a:p>
        </p:txBody>
      </p:sp>
      <p:pic>
        <p:nvPicPr>
          <p:cNvPr id="14" name="Content Placeholder 13">
            <a:extLst>
              <a:ext uri="{FF2B5EF4-FFF2-40B4-BE49-F238E27FC236}">
                <a16:creationId xmlns:a16="http://schemas.microsoft.com/office/drawing/2014/main" id="{227ADEDA-A1E0-D010-99E7-A42357B49C9F}"/>
              </a:ext>
            </a:extLst>
          </p:cNvPr>
          <p:cNvPicPr>
            <a:picLocks noGrp="1" noChangeAspect="1"/>
          </p:cNvPicPr>
          <p:nvPr>
            <p:ph idx="1"/>
          </p:nvPr>
        </p:nvPicPr>
        <p:blipFill>
          <a:blip r:embed="rId2"/>
          <a:stretch>
            <a:fillRect/>
          </a:stretch>
        </p:blipFill>
        <p:spPr>
          <a:xfrm>
            <a:off x="5027710" y="1376103"/>
            <a:ext cx="5375154" cy="4108814"/>
          </a:xfrm>
          <a:prstGeom prst="rect">
            <a:avLst/>
          </a:prstGeom>
        </p:spPr>
      </p:pic>
      <p:sp>
        <p:nvSpPr>
          <p:cNvPr id="17" name="TextBox 16">
            <a:extLst>
              <a:ext uri="{FF2B5EF4-FFF2-40B4-BE49-F238E27FC236}">
                <a16:creationId xmlns:a16="http://schemas.microsoft.com/office/drawing/2014/main" id="{B9EE6C2D-1B67-D8FA-4D01-676BC0073602}"/>
              </a:ext>
            </a:extLst>
          </p:cNvPr>
          <p:cNvSpPr txBox="1"/>
          <p:nvPr/>
        </p:nvSpPr>
        <p:spPr>
          <a:xfrm>
            <a:off x="5027710" y="5610596"/>
            <a:ext cx="5375154" cy="461665"/>
          </a:xfrm>
          <a:prstGeom prst="rect">
            <a:avLst/>
          </a:prstGeom>
          <a:noFill/>
        </p:spPr>
        <p:txBody>
          <a:bodyPr wrap="square" rtlCol="0">
            <a:spAutoFit/>
          </a:bodyPr>
          <a:lstStyle/>
          <a:p>
            <a:r>
              <a:rPr lang="en-GB" sz="1200" dirty="0"/>
              <a:t>The Hospitality Manager Operational Tasks. Source: Adapted from Johnson</a:t>
            </a:r>
          </a:p>
          <a:p>
            <a:r>
              <a:rPr lang="en-GB" sz="1200" dirty="0"/>
              <a:t>and Clarke (2020, p4)</a:t>
            </a:r>
          </a:p>
        </p:txBody>
      </p:sp>
      <p:sp>
        <p:nvSpPr>
          <p:cNvPr id="18" name="TextBox 17">
            <a:extLst>
              <a:ext uri="{FF2B5EF4-FFF2-40B4-BE49-F238E27FC236}">
                <a16:creationId xmlns:a16="http://schemas.microsoft.com/office/drawing/2014/main" id="{27A29848-5B91-5A02-4364-EDBD67F2E206}"/>
              </a:ext>
            </a:extLst>
          </p:cNvPr>
          <p:cNvSpPr txBox="1"/>
          <p:nvPr/>
        </p:nvSpPr>
        <p:spPr>
          <a:xfrm>
            <a:off x="732684" y="1690688"/>
            <a:ext cx="4178710" cy="4524315"/>
          </a:xfrm>
          <a:prstGeom prst="rect">
            <a:avLst/>
          </a:prstGeom>
          <a:noFill/>
        </p:spPr>
        <p:txBody>
          <a:bodyPr wrap="square" rtlCol="0">
            <a:spAutoFit/>
          </a:bodyPr>
          <a:lstStyle/>
          <a:p>
            <a:pPr marL="342900" indent="-342900">
              <a:buFont typeface="Wingdings" panose="05000000000000000000" pitchFamily="2" charset="2"/>
              <a:buChar char="§"/>
            </a:pPr>
            <a:r>
              <a:rPr lang="en-GB" sz="2400" dirty="0">
                <a:latin typeface="Gill Sans MT" panose="020B0502020104020203" pitchFamily="34" charset="0"/>
              </a:rPr>
              <a:t>Service operational tasks may involve long term, medium term and short-term objectives</a:t>
            </a:r>
          </a:p>
          <a:p>
            <a:pPr marL="342900" indent="-342900">
              <a:buFont typeface="Wingdings" panose="05000000000000000000" pitchFamily="2" charset="2"/>
              <a:buChar char="§"/>
            </a:pPr>
            <a:r>
              <a:rPr lang="en-GB" sz="2400" dirty="0">
                <a:latin typeface="Gill Sans MT" panose="020B0502020104020203" pitchFamily="34" charset="0"/>
              </a:rPr>
              <a:t>These three tasks require a wide range of skills, adding to the complexity of the role</a:t>
            </a:r>
          </a:p>
          <a:p>
            <a:pPr marL="342900" indent="-342900">
              <a:buFont typeface="Wingdings" panose="05000000000000000000" pitchFamily="2" charset="2"/>
              <a:buChar char="§"/>
            </a:pPr>
            <a:r>
              <a:rPr lang="en-GB" sz="2400" dirty="0">
                <a:latin typeface="Gill Sans MT" panose="020B0502020104020203" pitchFamily="34" charset="0"/>
              </a:rPr>
              <a:t>Good operations management is about ensuring all three tasks have appropriate allocation of time assigned to them</a:t>
            </a:r>
          </a:p>
        </p:txBody>
      </p:sp>
      <p:sp>
        <p:nvSpPr>
          <p:cNvPr id="3" name="Footer Placeholder 2">
            <a:extLst>
              <a:ext uri="{FF2B5EF4-FFF2-40B4-BE49-F238E27FC236}">
                <a16:creationId xmlns:a16="http://schemas.microsoft.com/office/drawing/2014/main" id="{C9B87348-3040-791D-D048-B57E01CDFEB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17872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50AB-FC14-2EFA-5B25-6B454BF45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611AE-710E-FBD4-DB73-0273C876547E}"/>
              </a:ext>
            </a:extLst>
          </p:cNvPr>
          <p:cNvSpPr>
            <a:spLocks noGrp="1"/>
          </p:cNvSpPr>
          <p:nvPr>
            <p:ph type="title"/>
          </p:nvPr>
        </p:nvSpPr>
        <p:spPr/>
        <p:txBody>
          <a:bodyPr/>
          <a:lstStyle/>
          <a:p>
            <a:r>
              <a:rPr lang="en-GB" dirty="0"/>
              <a:t>Defining service strategy</a:t>
            </a:r>
          </a:p>
        </p:txBody>
      </p:sp>
      <p:sp>
        <p:nvSpPr>
          <p:cNvPr id="3" name="Content Placeholder 2">
            <a:extLst>
              <a:ext uri="{FF2B5EF4-FFF2-40B4-BE49-F238E27FC236}">
                <a16:creationId xmlns:a16="http://schemas.microsoft.com/office/drawing/2014/main" id="{0BE2BA6C-79DB-2842-915F-9FD0AC309799}"/>
              </a:ext>
            </a:extLst>
          </p:cNvPr>
          <p:cNvSpPr>
            <a:spLocks noGrp="1"/>
          </p:cNvSpPr>
          <p:nvPr>
            <p:ph idx="1"/>
          </p:nvPr>
        </p:nvSpPr>
        <p:spPr>
          <a:xfrm>
            <a:off x="838200" y="1825625"/>
            <a:ext cx="9455590" cy="4351338"/>
          </a:xfrm>
        </p:spPr>
        <p:txBody>
          <a:bodyPr>
            <a:normAutofit/>
          </a:bodyPr>
          <a:lstStyle/>
          <a:p>
            <a:pPr>
              <a:buFont typeface="Wingdings" panose="05000000000000000000" pitchFamily="2" charset="2"/>
              <a:buChar char="§"/>
            </a:pPr>
            <a:r>
              <a:rPr lang="en-GB" sz="2400" dirty="0"/>
              <a:t>A company’s service strategy is shown in the pattern of decisions that the organisation takes to develop its service resources and processes.</a:t>
            </a:r>
          </a:p>
          <a:p>
            <a:pPr>
              <a:buFont typeface="Wingdings" panose="05000000000000000000" pitchFamily="2" charset="2"/>
              <a:buChar char="§"/>
            </a:pPr>
            <a:r>
              <a:rPr lang="en-GB" sz="2400" dirty="0"/>
              <a:t>A service strategy should seek to achieve four principles:</a:t>
            </a:r>
          </a:p>
          <a:p>
            <a:pPr lvl="1">
              <a:buFont typeface="Wingdings" panose="05000000000000000000" pitchFamily="2" charset="2"/>
              <a:buChar char="§"/>
            </a:pPr>
            <a:r>
              <a:rPr lang="en-GB" dirty="0"/>
              <a:t>Mirror the strategic aims of the business</a:t>
            </a:r>
          </a:p>
          <a:p>
            <a:pPr lvl="1">
              <a:buFont typeface="Wingdings" panose="05000000000000000000" pitchFamily="2" charset="2"/>
              <a:buChar char="§"/>
            </a:pPr>
            <a:r>
              <a:rPr lang="en-GB" dirty="0"/>
              <a:t>Satisfy the requirements of the chosen market</a:t>
            </a:r>
          </a:p>
          <a:p>
            <a:pPr lvl="1">
              <a:buFont typeface="Wingdings" panose="05000000000000000000" pitchFamily="2" charset="2"/>
              <a:buChar char="§"/>
            </a:pPr>
            <a:r>
              <a:rPr lang="en-GB" dirty="0"/>
              <a:t>Design, implement and deliver an appropriate, effective and efficient service</a:t>
            </a:r>
          </a:p>
          <a:p>
            <a:pPr lvl="1">
              <a:buFont typeface="Wingdings" panose="05000000000000000000" pitchFamily="2" charset="2"/>
              <a:buChar char="§"/>
            </a:pPr>
            <a:r>
              <a:rPr lang="en-GB" dirty="0"/>
              <a:t>Develop and exploit the capabilities of the organisation’s resources and processes</a:t>
            </a:r>
          </a:p>
          <a:p>
            <a:pPr>
              <a:buFont typeface="Wingdings" panose="05000000000000000000" pitchFamily="2" charset="2"/>
              <a:buChar char="§"/>
            </a:pPr>
            <a:r>
              <a:rPr lang="en-GB" sz="2400" dirty="0"/>
              <a:t>For the service operation to be successful and meet the overall business strategy, it must achieve all of the four principles</a:t>
            </a:r>
          </a:p>
        </p:txBody>
      </p:sp>
      <p:sp>
        <p:nvSpPr>
          <p:cNvPr id="4" name="Footer Placeholder 3">
            <a:extLst>
              <a:ext uri="{FF2B5EF4-FFF2-40B4-BE49-F238E27FC236}">
                <a16:creationId xmlns:a16="http://schemas.microsoft.com/office/drawing/2014/main" id="{7296CFB8-1D6A-7141-0A03-B06706EA73A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27794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23B18-8852-588B-C1CE-D440AC225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60231-D295-D941-C94B-32370F8E3AB8}"/>
              </a:ext>
            </a:extLst>
          </p:cNvPr>
          <p:cNvSpPr>
            <a:spLocks noGrp="1"/>
          </p:cNvSpPr>
          <p:nvPr>
            <p:ph type="title"/>
          </p:nvPr>
        </p:nvSpPr>
        <p:spPr/>
        <p:txBody>
          <a:bodyPr/>
          <a:lstStyle/>
          <a:p>
            <a:r>
              <a:rPr lang="en-GB" dirty="0"/>
              <a:t>Service strategy and reflecting the strategic aims of the business</a:t>
            </a:r>
          </a:p>
        </p:txBody>
      </p:sp>
      <p:sp>
        <p:nvSpPr>
          <p:cNvPr id="3" name="Content Placeholder 2">
            <a:extLst>
              <a:ext uri="{FF2B5EF4-FFF2-40B4-BE49-F238E27FC236}">
                <a16:creationId xmlns:a16="http://schemas.microsoft.com/office/drawing/2014/main" id="{044ED6B0-5194-DA09-39B2-D978F8CAABD1}"/>
              </a:ext>
            </a:extLst>
          </p:cNvPr>
          <p:cNvSpPr>
            <a:spLocks noGrp="1"/>
          </p:cNvSpPr>
          <p:nvPr>
            <p:ph idx="1"/>
          </p:nvPr>
        </p:nvSpPr>
        <p:spPr>
          <a:xfrm>
            <a:off x="838200" y="1825625"/>
            <a:ext cx="9602337" cy="4351338"/>
          </a:xfrm>
        </p:spPr>
        <p:txBody>
          <a:bodyPr>
            <a:normAutofit/>
          </a:bodyPr>
          <a:lstStyle/>
          <a:p>
            <a:pPr>
              <a:buFont typeface="Wingdings" panose="05000000000000000000" pitchFamily="2" charset="2"/>
              <a:buChar char="§"/>
            </a:pPr>
            <a:r>
              <a:rPr lang="en-GB" sz="2400" dirty="0"/>
              <a:t>Most organisations take what is termed the ‘top-down’ view of strategy</a:t>
            </a:r>
          </a:p>
          <a:p>
            <a:pPr lvl="1">
              <a:lnSpc>
                <a:spcPct val="100000"/>
              </a:lnSpc>
              <a:spcBef>
                <a:spcPts val="1200"/>
              </a:spcBef>
              <a:buFont typeface="Wingdings" panose="05000000000000000000" pitchFamily="2" charset="2"/>
              <a:buChar char="§"/>
            </a:pPr>
            <a:r>
              <a:rPr lang="en-GB" b="1" dirty="0"/>
              <a:t>Corporate level</a:t>
            </a:r>
            <a:r>
              <a:rPr lang="en-GB" dirty="0"/>
              <a:t>, what types of business the group needs to be in, geographical location, acquisitions, investments, and allocation of funds</a:t>
            </a:r>
          </a:p>
          <a:p>
            <a:pPr lvl="1">
              <a:lnSpc>
                <a:spcPct val="100000"/>
              </a:lnSpc>
              <a:spcBef>
                <a:spcPts val="1200"/>
              </a:spcBef>
              <a:buFont typeface="Wingdings" panose="05000000000000000000" pitchFamily="2" charset="2"/>
              <a:buChar char="§"/>
            </a:pPr>
            <a:r>
              <a:rPr lang="en-GB" b="1" dirty="0"/>
              <a:t>Group level</a:t>
            </a:r>
            <a:r>
              <a:rPr lang="en-GB" dirty="0"/>
              <a:t>, e.g. the strategy of one brand (a chain of restaurants for example), executive team will set out missions and objectives, defining how it intends to compete in its chosen market</a:t>
            </a:r>
          </a:p>
          <a:p>
            <a:pPr lvl="1">
              <a:lnSpc>
                <a:spcPct val="100000"/>
              </a:lnSpc>
              <a:spcBef>
                <a:spcPts val="1200"/>
              </a:spcBef>
              <a:buFont typeface="Wingdings" panose="05000000000000000000" pitchFamily="2" charset="2"/>
              <a:buChar char="§"/>
            </a:pPr>
            <a:r>
              <a:rPr lang="en-GB" b="1" dirty="0"/>
              <a:t>Unit level (e.g. restaurant) , </a:t>
            </a:r>
            <a:r>
              <a:rPr lang="en-GB" dirty="0"/>
              <a:t>the operations manager will consider         and demonstrate how the brands mission and objectives will contribute to the success of the unit</a:t>
            </a:r>
          </a:p>
          <a:p>
            <a:endParaRPr lang="en-GB" dirty="0"/>
          </a:p>
        </p:txBody>
      </p:sp>
      <p:sp>
        <p:nvSpPr>
          <p:cNvPr id="4" name="Footer Placeholder 3">
            <a:extLst>
              <a:ext uri="{FF2B5EF4-FFF2-40B4-BE49-F238E27FC236}">
                <a16:creationId xmlns:a16="http://schemas.microsoft.com/office/drawing/2014/main" id="{14D3E85A-B6CD-12A1-BC5E-6DBED34A7713}"/>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7086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5B83-2901-BCE3-971C-9433D1A18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0790A-194F-19E9-D3CC-3D5BD2C70228}"/>
              </a:ext>
            </a:extLst>
          </p:cNvPr>
          <p:cNvSpPr>
            <a:spLocks noGrp="1"/>
          </p:cNvSpPr>
          <p:nvPr>
            <p:ph type="title"/>
          </p:nvPr>
        </p:nvSpPr>
        <p:spPr/>
        <p:txBody>
          <a:bodyPr>
            <a:normAutofit fontScale="90000"/>
          </a:bodyPr>
          <a:lstStyle/>
          <a:p>
            <a:r>
              <a:rPr lang="en-GB" dirty="0"/>
              <a:t>Service strategy satisfying the requirements of the market and the ‘outside-in’ view of strategy</a:t>
            </a:r>
          </a:p>
        </p:txBody>
      </p:sp>
      <p:sp>
        <p:nvSpPr>
          <p:cNvPr id="3" name="Content Placeholder 2">
            <a:extLst>
              <a:ext uri="{FF2B5EF4-FFF2-40B4-BE49-F238E27FC236}">
                <a16:creationId xmlns:a16="http://schemas.microsoft.com/office/drawing/2014/main" id="{39A69347-FC61-2D24-36AF-6D148DCF9622}"/>
              </a:ext>
            </a:extLst>
          </p:cNvPr>
          <p:cNvSpPr>
            <a:spLocks noGrp="1"/>
          </p:cNvSpPr>
          <p:nvPr>
            <p:ph idx="1"/>
          </p:nvPr>
        </p:nvSpPr>
        <p:spPr>
          <a:xfrm>
            <a:off x="838200" y="1825625"/>
            <a:ext cx="9482750" cy="4351338"/>
          </a:xfrm>
        </p:spPr>
        <p:txBody>
          <a:bodyPr/>
          <a:lstStyle/>
          <a:p>
            <a:pPr>
              <a:buFont typeface="Wingdings" panose="05000000000000000000" pitchFamily="2" charset="2"/>
              <a:buChar char="§"/>
            </a:pPr>
            <a:r>
              <a:rPr lang="en-GB" sz="2400" dirty="0"/>
              <a:t>Customers: are influenced by the organisation’s key competitors</a:t>
            </a:r>
          </a:p>
          <a:p>
            <a:pPr>
              <a:buFont typeface="Wingdings" panose="05000000000000000000" pitchFamily="2" charset="2"/>
              <a:buChar char="§"/>
            </a:pPr>
            <a:r>
              <a:rPr lang="en-GB" sz="2400" dirty="0"/>
              <a:t>Marketing function: identifies and anticipates customer requirements</a:t>
            </a:r>
          </a:p>
          <a:p>
            <a:pPr>
              <a:buFont typeface="Wingdings" panose="05000000000000000000" pitchFamily="2" charset="2"/>
              <a:buChar char="§"/>
            </a:pPr>
            <a:r>
              <a:rPr lang="en-GB" sz="2400" dirty="0"/>
              <a:t>Service operations function: to design and implement appropriate service processes to match these customer requirements</a:t>
            </a:r>
          </a:p>
          <a:p>
            <a:pPr>
              <a:buFont typeface="Wingdings" panose="05000000000000000000" pitchFamily="2" charset="2"/>
              <a:buChar char="§"/>
            </a:pPr>
            <a:r>
              <a:rPr lang="en-GB" sz="2400" dirty="0"/>
              <a:t>The </a:t>
            </a:r>
            <a:r>
              <a:rPr lang="en-GB" sz="2400" b="1" i="1" dirty="0"/>
              <a:t>‘outside-in’ </a:t>
            </a:r>
            <a:r>
              <a:rPr lang="en-GB" sz="2400" dirty="0"/>
              <a:t>view of strategy: ensuring that service strategy takes market requirements into account</a:t>
            </a:r>
          </a:p>
          <a:p>
            <a:endParaRPr lang="en-GB" dirty="0"/>
          </a:p>
        </p:txBody>
      </p:sp>
      <p:sp>
        <p:nvSpPr>
          <p:cNvPr id="4" name="Footer Placeholder 3">
            <a:extLst>
              <a:ext uri="{FF2B5EF4-FFF2-40B4-BE49-F238E27FC236}">
                <a16:creationId xmlns:a16="http://schemas.microsoft.com/office/drawing/2014/main" id="{605BDCCC-917B-7778-1C13-F1DD395D2BA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53592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C4A7-616A-19B4-9282-C1AEAC686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C94AC-1B8F-F23A-D199-0EEDFD6FFCE6}"/>
              </a:ext>
            </a:extLst>
          </p:cNvPr>
          <p:cNvSpPr>
            <a:spLocks noGrp="1"/>
          </p:cNvSpPr>
          <p:nvPr>
            <p:ph type="title"/>
          </p:nvPr>
        </p:nvSpPr>
        <p:spPr/>
        <p:txBody>
          <a:bodyPr/>
          <a:lstStyle/>
          <a:p>
            <a:r>
              <a:rPr lang="en-GB" dirty="0"/>
              <a:t>The ‘top-down’ designed service strategy</a:t>
            </a:r>
          </a:p>
        </p:txBody>
      </p:sp>
      <p:sp>
        <p:nvSpPr>
          <p:cNvPr id="3" name="Content Placeholder 2">
            <a:extLst>
              <a:ext uri="{FF2B5EF4-FFF2-40B4-BE49-F238E27FC236}">
                <a16:creationId xmlns:a16="http://schemas.microsoft.com/office/drawing/2014/main" id="{3BB97DC8-521B-FE34-6457-00713BD5AA19}"/>
              </a:ext>
            </a:extLst>
          </p:cNvPr>
          <p:cNvSpPr>
            <a:spLocks noGrp="1"/>
          </p:cNvSpPr>
          <p:nvPr>
            <p:ph idx="1"/>
          </p:nvPr>
        </p:nvSpPr>
        <p:spPr>
          <a:xfrm>
            <a:off x="629265" y="1690688"/>
            <a:ext cx="9727899" cy="4486275"/>
          </a:xfrm>
        </p:spPr>
        <p:txBody>
          <a:bodyPr>
            <a:normAutofit/>
          </a:bodyPr>
          <a:lstStyle/>
          <a:p>
            <a:pPr>
              <a:buFont typeface="Wingdings" panose="05000000000000000000" pitchFamily="2" charset="2"/>
              <a:buChar char="§"/>
            </a:pPr>
            <a:r>
              <a:rPr lang="en-GB" sz="2400" dirty="0"/>
              <a:t>The role of service operations management is to implement the </a:t>
            </a:r>
            <a:r>
              <a:rPr lang="en-GB" sz="2400" b="1" i="1" dirty="0"/>
              <a:t>‘top-down</a:t>
            </a:r>
            <a:r>
              <a:rPr lang="en-GB" sz="2400" dirty="0"/>
              <a:t>’ designed service strategy.</a:t>
            </a:r>
          </a:p>
          <a:p>
            <a:pPr>
              <a:buFont typeface="Wingdings" panose="05000000000000000000" pitchFamily="2" charset="2"/>
              <a:buChar char="§"/>
            </a:pPr>
            <a:r>
              <a:rPr lang="en-GB" sz="2400" dirty="0"/>
              <a:t>Effective service strategies are </a:t>
            </a:r>
            <a:r>
              <a:rPr lang="en-GB" sz="2400" b="1" i="1" dirty="0"/>
              <a:t>evolutionary </a:t>
            </a:r>
            <a:r>
              <a:rPr lang="en-GB" sz="2400" dirty="0"/>
              <a:t>rather than revolutionary.</a:t>
            </a:r>
          </a:p>
          <a:p>
            <a:pPr>
              <a:buFont typeface="Wingdings" panose="05000000000000000000" pitchFamily="2" charset="2"/>
              <a:buChar char="§"/>
            </a:pPr>
            <a:r>
              <a:rPr lang="en-GB" sz="2400" dirty="0"/>
              <a:t>During day-to-day experiences, the operations team will </a:t>
            </a:r>
            <a:r>
              <a:rPr lang="en-GB" sz="2400" b="1" i="1" dirty="0"/>
              <a:t>measure, monitor and analyse </a:t>
            </a:r>
            <a:r>
              <a:rPr lang="en-GB" sz="2400" dirty="0"/>
              <a:t>service performance data. E.g. spend per head.</a:t>
            </a:r>
          </a:p>
          <a:p>
            <a:pPr lvl="1">
              <a:buFont typeface="Wingdings" panose="05000000000000000000" pitchFamily="2" charset="2"/>
              <a:buChar char="§"/>
            </a:pPr>
            <a:r>
              <a:rPr lang="en-GB" dirty="0"/>
              <a:t>Thus, informed decisions can be made on improvements to the service strategy</a:t>
            </a:r>
          </a:p>
          <a:p>
            <a:pPr lvl="1">
              <a:buFont typeface="Wingdings" panose="05000000000000000000" pitchFamily="2" charset="2"/>
              <a:buChar char="§"/>
            </a:pPr>
            <a:r>
              <a:rPr lang="en-GB" dirty="0"/>
              <a:t>Crucially, these staff have the task of ‘living the strategy’ first hand</a:t>
            </a:r>
          </a:p>
          <a:p>
            <a:pPr lvl="1">
              <a:buFont typeface="Wingdings" panose="05000000000000000000" pitchFamily="2" charset="2"/>
              <a:buChar char="§"/>
            </a:pPr>
            <a:r>
              <a:rPr lang="en-GB" dirty="0"/>
              <a:t> Staff who are committed to the goals and objectives will seem       obvious to the customer</a:t>
            </a:r>
          </a:p>
          <a:p>
            <a:pPr lvl="1">
              <a:buFont typeface="Wingdings" panose="05000000000000000000" pitchFamily="2" charset="2"/>
              <a:buChar char="§"/>
            </a:pPr>
            <a:r>
              <a:rPr lang="en-GB" dirty="0"/>
              <a:t>Total involvement is the key to success.</a:t>
            </a:r>
          </a:p>
          <a:p>
            <a:endParaRPr lang="en-GB" dirty="0"/>
          </a:p>
        </p:txBody>
      </p:sp>
      <p:sp>
        <p:nvSpPr>
          <p:cNvPr id="4" name="Footer Placeholder 3">
            <a:extLst>
              <a:ext uri="{FF2B5EF4-FFF2-40B4-BE49-F238E27FC236}">
                <a16:creationId xmlns:a16="http://schemas.microsoft.com/office/drawing/2014/main" id="{7300132B-8900-6AE6-89A9-8131D2A6C9A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96836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3F4ED-8A71-5178-822A-E2AEDD0B7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EDF11-D03B-B8EC-280B-95D6647D73D3}"/>
              </a:ext>
            </a:extLst>
          </p:cNvPr>
          <p:cNvSpPr>
            <a:spLocks noGrp="1"/>
          </p:cNvSpPr>
          <p:nvPr>
            <p:ph type="title"/>
          </p:nvPr>
        </p:nvSpPr>
        <p:spPr/>
        <p:txBody>
          <a:bodyPr/>
          <a:lstStyle/>
          <a:p>
            <a:r>
              <a:rPr lang="en-GB" dirty="0"/>
              <a:t>Why is service strategy important? </a:t>
            </a:r>
          </a:p>
        </p:txBody>
      </p:sp>
      <p:sp>
        <p:nvSpPr>
          <p:cNvPr id="3" name="Content Placeholder 2">
            <a:extLst>
              <a:ext uri="{FF2B5EF4-FFF2-40B4-BE49-F238E27FC236}">
                <a16:creationId xmlns:a16="http://schemas.microsoft.com/office/drawing/2014/main" id="{D0BB8FBB-9DEC-FA3D-DBFF-1B23F30F2EF3}"/>
              </a:ext>
            </a:extLst>
          </p:cNvPr>
          <p:cNvSpPr>
            <a:spLocks noGrp="1"/>
          </p:cNvSpPr>
          <p:nvPr>
            <p:ph idx="1"/>
          </p:nvPr>
        </p:nvSpPr>
        <p:spPr>
          <a:xfrm>
            <a:off x="838200" y="1690688"/>
            <a:ext cx="9629633" cy="4351338"/>
          </a:xfrm>
        </p:spPr>
        <p:txBody>
          <a:bodyPr>
            <a:normAutofit lnSpcReduction="10000"/>
          </a:bodyPr>
          <a:lstStyle/>
          <a:p>
            <a:pPr>
              <a:buFont typeface="Wingdings" panose="05000000000000000000" pitchFamily="2" charset="2"/>
              <a:buChar char="§"/>
            </a:pPr>
            <a:r>
              <a:rPr lang="en-GB" sz="2400" dirty="0"/>
              <a:t>Service operations are just too important to be allowed to ‘potter along’ or where staff continue to do things in their own way. </a:t>
            </a:r>
          </a:p>
          <a:p>
            <a:pPr>
              <a:buFont typeface="Wingdings" panose="05000000000000000000" pitchFamily="2" charset="2"/>
              <a:buChar char="§"/>
            </a:pPr>
            <a:r>
              <a:rPr lang="en-GB" sz="2400" dirty="0"/>
              <a:t>Service strategy needs to:</a:t>
            </a:r>
          </a:p>
          <a:p>
            <a:pPr lvl="1">
              <a:buFont typeface="Wingdings" panose="05000000000000000000" pitchFamily="2" charset="2"/>
              <a:buChar char="§"/>
            </a:pPr>
            <a:r>
              <a:rPr lang="en-GB" dirty="0"/>
              <a:t>Prevent disjointed activities and poor decision making</a:t>
            </a:r>
          </a:p>
          <a:p>
            <a:pPr lvl="1">
              <a:buFont typeface="Wingdings" panose="05000000000000000000" pitchFamily="2" charset="2"/>
              <a:buChar char="§"/>
            </a:pPr>
            <a:r>
              <a:rPr lang="en-GB" dirty="0"/>
              <a:t> Provide employees a coherent service strategy with a strategic direction.</a:t>
            </a:r>
          </a:p>
          <a:p>
            <a:pPr lvl="1">
              <a:buFont typeface="Wingdings" panose="05000000000000000000" pitchFamily="2" charset="2"/>
              <a:buChar char="§"/>
            </a:pPr>
            <a:r>
              <a:rPr lang="en-GB" dirty="0"/>
              <a:t>Prevent the possibility of fragmented decision making</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a:t> An effective service strategy has the potential for:</a:t>
            </a:r>
          </a:p>
          <a:p>
            <a:pPr lvl="1">
              <a:buFont typeface="Wingdings" panose="05000000000000000000" pitchFamily="2" charset="2"/>
              <a:buChar char="§"/>
            </a:pPr>
            <a:r>
              <a:rPr lang="en-GB" dirty="0"/>
              <a:t>A company’s investment to be fully realised </a:t>
            </a:r>
          </a:p>
          <a:p>
            <a:pPr lvl="1">
              <a:buFont typeface="Wingdings" panose="05000000000000000000" pitchFamily="2" charset="2"/>
              <a:buChar char="§"/>
            </a:pPr>
            <a:r>
              <a:rPr lang="en-GB" dirty="0"/>
              <a:t>The foundation of business success</a:t>
            </a:r>
          </a:p>
        </p:txBody>
      </p:sp>
      <p:sp>
        <p:nvSpPr>
          <p:cNvPr id="4" name="Footer Placeholder 3">
            <a:extLst>
              <a:ext uri="{FF2B5EF4-FFF2-40B4-BE49-F238E27FC236}">
                <a16:creationId xmlns:a16="http://schemas.microsoft.com/office/drawing/2014/main" id="{1FC94481-84BC-65B0-F587-B5483D04821F}"/>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37221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01B16-D471-823B-8B12-5A7E87932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B3826-D6A0-2590-A256-A0BD70835552}"/>
              </a:ext>
            </a:extLst>
          </p:cNvPr>
          <p:cNvSpPr>
            <a:spLocks noGrp="1"/>
          </p:cNvSpPr>
          <p:nvPr>
            <p:ph type="title"/>
          </p:nvPr>
        </p:nvSpPr>
        <p:spPr/>
        <p:txBody>
          <a:bodyPr>
            <a:noAutofit/>
          </a:bodyPr>
          <a:lstStyle/>
          <a:p>
            <a:r>
              <a:rPr lang="en-GB" dirty="0"/>
              <a:t>Creation, communication and implementation of the service strategy</a:t>
            </a:r>
          </a:p>
        </p:txBody>
      </p:sp>
      <p:sp>
        <p:nvSpPr>
          <p:cNvPr id="3" name="Content Placeholder 2">
            <a:extLst>
              <a:ext uri="{FF2B5EF4-FFF2-40B4-BE49-F238E27FC236}">
                <a16:creationId xmlns:a16="http://schemas.microsoft.com/office/drawing/2014/main" id="{28EC3AA8-B2DA-775D-54DA-D2B43088EFD7}"/>
              </a:ext>
            </a:extLst>
          </p:cNvPr>
          <p:cNvSpPr>
            <a:spLocks noGrp="1"/>
          </p:cNvSpPr>
          <p:nvPr>
            <p:ph idx="1"/>
          </p:nvPr>
        </p:nvSpPr>
        <p:spPr>
          <a:xfrm>
            <a:off x="742666" y="2058016"/>
            <a:ext cx="9591392" cy="4351338"/>
          </a:xfrm>
        </p:spPr>
        <p:txBody>
          <a:bodyPr>
            <a:normAutofit/>
          </a:bodyPr>
          <a:lstStyle/>
          <a:p>
            <a:pPr>
              <a:buFont typeface="Wingdings" panose="05000000000000000000" pitchFamily="2" charset="2"/>
              <a:buChar char="§"/>
            </a:pPr>
            <a:r>
              <a:rPr lang="en-GB" sz="2400" dirty="0"/>
              <a:t>The service strategy is created, developed and written down by senior management</a:t>
            </a:r>
          </a:p>
          <a:p>
            <a:pPr>
              <a:buFont typeface="Wingdings" panose="05000000000000000000" pitchFamily="2" charset="2"/>
              <a:buChar char="§"/>
            </a:pPr>
            <a:r>
              <a:rPr lang="en-GB" sz="2400" dirty="0"/>
              <a:t>A visionary thinker, at chief executive level, who is responsible for developing a service strategy which gives the organisation its reason for being</a:t>
            </a:r>
          </a:p>
          <a:p>
            <a:pPr lvl="1">
              <a:buFont typeface="Wingdings" panose="05000000000000000000" pitchFamily="2" charset="2"/>
              <a:buChar char="§"/>
            </a:pPr>
            <a:r>
              <a:rPr lang="en-GB" dirty="0"/>
              <a:t>This will act as a ‘blueprint’ of referral for the interpretation of this strategy into policies and plans by senior and middle management. </a:t>
            </a:r>
          </a:p>
          <a:p>
            <a:pPr lvl="1">
              <a:buFont typeface="Wingdings" panose="05000000000000000000" pitchFamily="2" charset="2"/>
              <a:buChar char="§"/>
            </a:pPr>
            <a:r>
              <a:rPr lang="en-GB" dirty="0"/>
              <a:t>Management at unit/operational level have a clear implementation strategy with an outline of initiatives and activities</a:t>
            </a:r>
          </a:p>
        </p:txBody>
      </p:sp>
      <p:sp>
        <p:nvSpPr>
          <p:cNvPr id="4" name="Footer Placeholder 3">
            <a:extLst>
              <a:ext uri="{FF2B5EF4-FFF2-40B4-BE49-F238E27FC236}">
                <a16:creationId xmlns:a16="http://schemas.microsoft.com/office/drawing/2014/main" id="{2DA69FC5-6382-6D93-510F-1BF45800FF9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97826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3838-B351-1F45-5988-C9528CC0A976}"/>
              </a:ext>
            </a:extLst>
          </p:cNvPr>
          <p:cNvSpPr>
            <a:spLocks noGrp="1"/>
          </p:cNvSpPr>
          <p:nvPr>
            <p:ph type="title"/>
          </p:nvPr>
        </p:nvSpPr>
        <p:spPr/>
        <p:txBody>
          <a:bodyPr/>
          <a:lstStyle/>
          <a:p>
            <a:r>
              <a:rPr lang="en-GB" dirty="0"/>
              <a:t>Chapter 9</a:t>
            </a:r>
          </a:p>
        </p:txBody>
      </p:sp>
      <p:sp>
        <p:nvSpPr>
          <p:cNvPr id="3" name="Content Placeholder 2">
            <a:extLst>
              <a:ext uri="{FF2B5EF4-FFF2-40B4-BE49-F238E27FC236}">
                <a16:creationId xmlns:a16="http://schemas.microsoft.com/office/drawing/2014/main" id="{F197DC96-1298-80F5-2234-EE629CADD436}"/>
              </a:ext>
            </a:extLst>
          </p:cNvPr>
          <p:cNvSpPr>
            <a:spLocks noGrp="1"/>
          </p:cNvSpPr>
          <p:nvPr>
            <p:ph idx="1"/>
          </p:nvPr>
        </p:nvSpPr>
        <p:spPr>
          <a:xfrm>
            <a:off x="666184" y="1593410"/>
            <a:ext cx="9747058" cy="4719355"/>
          </a:xfrm>
        </p:spPr>
        <p:txBody>
          <a:bodyPr>
            <a:normAutofit/>
          </a:bodyPr>
          <a:lstStyle/>
          <a:p>
            <a:pPr marL="0" indent="0">
              <a:buNone/>
            </a:pPr>
            <a:r>
              <a:rPr lang="en-GB" sz="2400" dirty="0"/>
              <a:t>Exploring the uniqueness in food service operations management and identifying the practice of good service design to create sustainable competitive advantage</a:t>
            </a:r>
          </a:p>
          <a:p>
            <a:pPr marL="0" indent="0">
              <a:buNone/>
            </a:pPr>
            <a:r>
              <a:rPr lang="en-GB" sz="2400" dirty="0"/>
              <a:t>This chapter covers:</a:t>
            </a:r>
          </a:p>
          <a:p>
            <a:pPr>
              <a:buFont typeface="Wingdings" panose="05000000000000000000" pitchFamily="2" charset="2"/>
              <a:buChar char="§"/>
            </a:pPr>
            <a:r>
              <a:rPr lang="en-GB" sz="2400" dirty="0"/>
              <a:t>Service operations management and the role it plays in business success</a:t>
            </a:r>
          </a:p>
          <a:p>
            <a:pPr>
              <a:buFont typeface="Wingdings" panose="05000000000000000000" pitchFamily="2" charset="2"/>
              <a:buChar char="§"/>
            </a:pPr>
            <a:r>
              <a:rPr lang="en-GB" sz="2400" dirty="0"/>
              <a:t>Service design and the importance of service strategy in managing food and beverage operations</a:t>
            </a:r>
          </a:p>
          <a:p>
            <a:pPr>
              <a:buFont typeface="Wingdings" panose="05000000000000000000" pitchFamily="2" charset="2"/>
              <a:buChar char="§"/>
            </a:pPr>
            <a:r>
              <a:rPr lang="en-GB" sz="2400" dirty="0"/>
              <a:t>How service strategy is linked to the firm’s competitive advantage and embedded in a sustained way</a:t>
            </a:r>
          </a:p>
        </p:txBody>
      </p:sp>
      <p:sp>
        <p:nvSpPr>
          <p:cNvPr id="4" name="Footer Placeholder 3">
            <a:extLst>
              <a:ext uri="{FF2B5EF4-FFF2-40B4-BE49-F238E27FC236}">
                <a16:creationId xmlns:a16="http://schemas.microsoft.com/office/drawing/2014/main" id="{AE822289-CB60-AE27-2B5E-8A4C7D9DEAD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2601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026C-1A4C-301B-FCFF-717A3EDDE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D6F84-9203-FADA-81E8-09DC320F8E7D}"/>
              </a:ext>
            </a:extLst>
          </p:cNvPr>
          <p:cNvSpPr>
            <a:spLocks noGrp="1"/>
          </p:cNvSpPr>
          <p:nvPr>
            <p:ph type="title"/>
          </p:nvPr>
        </p:nvSpPr>
        <p:spPr/>
        <p:txBody>
          <a:bodyPr/>
          <a:lstStyle/>
          <a:p>
            <a:r>
              <a:rPr lang="en-GB" dirty="0"/>
              <a:t>The six critical elements of strategy </a:t>
            </a:r>
          </a:p>
        </p:txBody>
      </p:sp>
      <p:sp>
        <p:nvSpPr>
          <p:cNvPr id="3" name="Content Placeholder 2">
            <a:extLst>
              <a:ext uri="{FF2B5EF4-FFF2-40B4-BE49-F238E27FC236}">
                <a16:creationId xmlns:a16="http://schemas.microsoft.com/office/drawing/2014/main" id="{8827DF10-9DDB-6F84-815A-21D68A2686E7}"/>
              </a:ext>
            </a:extLst>
          </p:cNvPr>
          <p:cNvSpPr>
            <a:spLocks noGrp="1"/>
          </p:cNvSpPr>
          <p:nvPr>
            <p:ph idx="1"/>
          </p:nvPr>
        </p:nvSpPr>
        <p:spPr>
          <a:xfrm>
            <a:off x="838200" y="1825625"/>
            <a:ext cx="9602337" cy="4351338"/>
          </a:xfrm>
        </p:spPr>
        <p:txBody>
          <a:bodyPr>
            <a:normAutofit/>
          </a:bodyPr>
          <a:lstStyle/>
          <a:p>
            <a:pPr>
              <a:buFont typeface="Wingdings" panose="05000000000000000000" pitchFamily="2" charset="2"/>
              <a:buChar char="§"/>
            </a:pPr>
            <a:r>
              <a:rPr lang="en-GB" sz="2400" dirty="0"/>
              <a:t>The six critical elements of strategy all need to be aligned in the delivery of service to achieve the strategic objectives: </a:t>
            </a:r>
          </a:p>
          <a:p>
            <a:pPr marL="914400" lvl="1" indent="-457200">
              <a:buFont typeface="+mj-lt"/>
              <a:buAutoNum type="arabicPeriod"/>
            </a:pPr>
            <a:r>
              <a:rPr lang="en-GB" dirty="0"/>
              <a:t>A detailed understanding of the market environment</a:t>
            </a:r>
          </a:p>
          <a:p>
            <a:pPr marL="914400" lvl="1" indent="-457200">
              <a:buFont typeface="+mj-lt"/>
              <a:buAutoNum type="arabicPeriod"/>
            </a:pPr>
            <a:r>
              <a:rPr lang="en-GB" dirty="0"/>
              <a:t>An understanding of the internal environment</a:t>
            </a:r>
          </a:p>
          <a:p>
            <a:pPr marL="914400" lvl="1" indent="-457200">
              <a:buFont typeface="+mj-lt"/>
              <a:buAutoNum type="arabicPeriod"/>
            </a:pPr>
            <a:r>
              <a:rPr lang="en-GB" dirty="0"/>
              <a:t>A statement of market positioning of the service(s)</a:t>
            </a:r>
          </a:p>
          <a:p>
            <a:pPr marL="914400" lvl="1" indent="-457200">
              <a:buFont typeface="+mj-lt"/>
              <a:buAutoNum type="arabicPeriod"/>
            </a:pPr>
            <a:r>
              <a:rPr lang="en-GB" dirty="0"/>
              <a:t>The development of an effective service concept</a:t>
            </a:r>
          </a:p>
          <a:p>
            <a:pPr marL="914400" lvl="1" indent="-457200">
              <a:buFont typeface="+mj-lt"/>
              <a:buAutoNum type="arabicPeriod"/>
            </a:pPr>
            <a:r>
              <a:rPr lang="en-GB" dirty="0"/>
              <a:t>Clearly identified operations performance objectives</a:t>
            </a:r>
          </a:p>
          <a:p>
            <a:pPr marL="914400" lvl="1" indent="-457200">
              <a:buFont typeface="+mj-lt"/>
              <a:buAutoNum type="arabicPeriod"/>
            </a:pPr>
            <a:r>
              <a:rPr lang="en-GB" dirty="0"/>
              <a:t>The development of appropriate service resources and processes</a:t>
            </a:r>
          </a:p>
          <a:p>
            <a:pPr>
              <a:buFont typeface="Wingdings" panose="05000000000000000000" pitchFamily="2" charset="2"/>
              <a:buChar char="§"/>
            </a:pPr>
            <a:r>
              <a:rPr lang="en-GB" sz="2400" dirty="0"/>
              <a:t>The process requires a continuous approach to monitoring performance in all elements to ensure that objectives are being met</a:t>
            </a:r>
          </a:p>
        </p:txBody>
      </p:sp>
      <p:sp>
        <p:nvSpPr>
          <p:cNvPr id="4" name="Footer Placeholder 3">
            <a:extLst>
              <a:ext uri="{FF2B5EF4-FFF2-40B4-BE49-F238E27FC236}">
                <a16:creationId xmlns:a16="http://schemas.microsoft.com/office/drawing/2014/main" id="{331BEB1F-D40F-9C47-18F2-1AD3F024E1C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789515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C15DE-DEA1-5C61-0317-527622E60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5F0E5-DCF2-1C95-402D-C3892F1A8BF7}"/>
              </a:ext>
            </a:extLst>
          </p:cNvPr>
          <p:cNvSpPr>
            <a:spLocks noGrp="1"/>
          </p:cNvSpPr>
          <p:nvPr>
            <p:ph type="title"/>
          </p:nvPr>
        </p:nvSpPr>
        <p:spPr/>
        <p:txBody>
          <a:bodyPr/>
          <a:lstStyle/>
          <a:p>
            <a:r>
              <a:rPr lang="en-GB" dirty="0"/>
              <a:t>Sustainable service strategy and competitive advantage</a:t>
            </a:r>
          </a:p>
        </p:txBody>
      </p:sp>
      <p:sp>
        <p:nvSpPr>
          <p:cNvPr id="3" name="Content Placeholder 2">
            <a:extLst>
              <a:ext uri="{FF2B5EF4-FFF2-40B4-BE49-F238E27FC236}">
                <a16:creationId xmlns:a16="http://schemas.microsoft.com/office/drawing/2014/main" id="{0559826A-0BFC-0429-A0DA-398B37769F66}"/>
              </a:ext>
            </a:extLst>
          </p:cNvPr>
          <p:cNvSpPr>
            <a:spLocks noGrp="1"/>
          </p:cNvSpPr>
          <p:nvPr>
            <p:ph idx="1"/>
          </p:nvPr>
        </p:nvSpPr>
        <p:spPr>
          <a:xfrm>
            <a:off x="838200" y="1825625"/>
            <a:ext cx="9575042" cy="4351338"/>
          </a:xfrm>
        </p:spPr>
        <p:txBody>
          <a:bodyPr/>
          <a:lstStyle/>
          <a:p>
            <a:pPr>
              <a:buFont typeface="Wingdings" panose="05000000000000000000" pitchFamily="2" charset="2"/>
              <a:buChar char="§"/>
            </a:pPr>
            <a:r>
              <a:rPr lang="en-GB" sz="2400" dirty="0"/>
              <a:t>Improving and maintaining high and consistent standards of service can help an organisation make gains in market share</a:t>
            </a:r>
          </a:p>
          <a:p>
            <a:pPr>
              <a:buFont typeface="Wingdings" panose="05000000000000000000" pitchFamily="2" charset="2"/>
              <a:buChar char="§"/>
            </a:pPr>
            <a:r>
              <a:rPr lang="en-GB" sz="2400" dirty="0"/>
              <a:t>Effective great service delivery can:</a:t>
            </a:r>
          </a:p>
          <a:p>
            <a:pPr lvl="1">
              <a:buFont typeface="Wingdings" panose="05000000000000000000" pitchFamily="2" charset="2"/>
              <a:buChar char="§"/>
            </a:pPr>
            <a:r>
              <a:rPr lang="en-GB" dirty="0"/>
              <a:t>Be a competitive weapon</a:t>
            </a:r>
          </a:p>
          <a:p>
            <a:pPr lvl="1">
              <a:buFont typeface="Wingdings" panose="05000000000000000000" pitchFamily="2" charset="2"/>
              <a:buChar char="§"/>
            </a:pPr>
            <a:r>
              <a:rPr lang="en-GB" dirty="0"/>
              <a:t>Differentiate the organisation</a:t>
            </a:r>
          </a:p>
          <a:p>
            <a:pPr lvl="1">
              <a:buFont typeface="Wingdings" panose="05000000000000000000" pitchFamily="2" charset="2"/>
              <a:buChar char="§"/>
            </a:pPr>
            <a:r>
              <a:rPr lang="en-GB" dirty="0"/>
              <a:t>Enhance customer expectations</a:t>
            </a:r>
          </a:p>
          <a:p>
            <a:pPr lvl="1">
              <a:buFont typeface="Wingdings" panose="05000000000000000000" pitchFamily="2" charset="2"/>
              <a:buChar char="§"/>
            </a:pPr>
            <a:r>
              <a:rPr lang="en-GB" dirty="0"/>
              <a:t>Prompt repeat custom and reputation</a:t>
            </a:r>
          </a:p>
          <a:p>
            <a:pPr lvl="1">
              <a:buFont typeface="Wingdings" panose="05000000000000000000" pitchFamily="2" charset="2"/>
              <a:buChar char="§"/>
            </a:pPr>
            <a:r>
              <a:rPr lang="en-GB" dirty="0"/>
              <a:t>Reduce operating costs through efficiencies gained</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75CCAA88-1A3C-2239-19B6-F4BC6F41573A}"/>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83678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3E719-840F-5B94-EDBF-93C60FCC5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B5C15-8A90-A14C-2A1E-BE3132329B3E}"/>
              </a:ext>
            </a:extLst>
          </p:cNvPr>
          <p:cNvSpPr>
            <a:spLocks noGrp="1"/>
          </p:cNvSpPr>
          <p:nvPr>
            <p:ph type="title"/>
          </p:nvPr>
        </p:nvSpPr>
        <p:spPr/>
        <p:txBody>
          <a:bodyPr/>
          <a:lstStyle/>
          <a:p>
            <a:r>
              <a:rPr lang="en-GB" dirty="0"/>
              <a:t>Seeking world class service delivery</a:t>
            </a:r>
          </a:p>
        </p:txBody>
      </p:sp>
      <p:sp>
        <p:nvSpPr>
          <p:cNvPr id="3" name="Content Placeholder 2">
            <a:extLst>
              <a:ext uri="{FF2B5EF4-FFF2-40B4-BE49-F238E27FC236}">
                <a16:creationId xmlns:a16="http://schemas.microsoft.com/office/drawing/2014/main" id="{5F171C7F-FCFA-2F9C-36B9-54785AE23399}"/>
              </a:ext>
            </a:extLst>
          </p:cNvPr>
          <p:cNvSpPr>
            <a:spLocks noGrp="1"/>
          </p:cNvSpPr>
          <p:nvPr>
            <p:ph idx="1"/>
          </p:nvPr>
        </p:nvSpPr>
        <p:spPr>
          <a:xfrm>
            <a:off x="838200" y="1825625"/>
            <a:ext cx="9561394" cy="4351338"/>
          </a:xfrm>
        </p:spPr>
        <p:txBody>
          <a:bodyPr>
            <a:normAutofit/>
          </a:bodyPr>
          <a:lstStyle/>
          <a:p>
            <a:pPr>
              <a:buFont typeface="Wingdings" panose="05000000000000000000" pitchFamily="2" charset="2"/>
              <a:buChar char="§"/>
            </a:pPr>
            <a:r>
              <a:rPr lang="en-GB" sz="2400" dirty="0"/>
              <a:t>Some service organisations have a vision to be the best in class.</a:t>
            </a:r>
          </a:p>
          <a:p>
            <a:pPr>
              <a:buFont typeface="Wingdings" panose="05000000000000000000" pitchFamily="2" charset="2"/>
              <a:buChar char="§"/>
            </a:pPr>
            <a:r>
              <a:rPr lang="en-GB" sz="2400" dirty="0"/>
              <a:t>World class customer service:</a:t>
            </a:r>
          </a:p>
          <a:p>
            <a:pPr lvl="1">
              <a:buFont typeface="Wingdings" panose="05000000000000000000" pitchFamily="2" charset="2"/>
              <a:buChar char="§"/>
            </a:pPr>
            <a:r>
              <a:rPr lang="en-GB" dirty="0"/>
              <a:t>Is the gold standard of customer care.</a:t>
            </a:r>
          </a:p>
          <a:p>
            <a:pPr lvl="1">
              <a:buFont typeface="Wingdings" panose="05000000000000000000" pitchFamily="2" charset="2"/>
              <a:buChar char="§"/>
            </a:pPr>
            <a:r>
              <a:rPr lang="en-GB" dirty="0"/>
              <a:t>Means having the capacity to provide a memorable, unforgettable experience to each individual customer.</a:t>
            </a:r>
          </a:p>
          <a:p>
            <a:pPr lvl="1">
              <a:buFont typeface="Wingdings" panose="05000000000000000000" pitchFamily="2" charset="2"/>
              <a:buChar char="§"/>
            </a:pPr>
            <a:r>
              <a:rPr lang="en-GB" dirty="0"/>
              <a:t>Aims to exceed customer expectations, creating memorable experiences and building lasting relationships.</a:t>
            </a:r>
          </a:p>
          <a:p>
            <a:endParaRPr lang="en-GB" dirty="0"/>
          </a:p>
        </p:txBody>
      </p:sp>
      <p:sp>
        <p:nvSpPr>
          <p:cNvPr id="4" name="Footer Placeholder 3">
            <a:extLst>
              <a:ext uri="{FF2B5EF4-FFF2-40B4-BE49-F238E27FC236}">
                <a16:creationId xmlns:a16="http://schemas.microsoft.com/office/drawing/2014/main" id="{7A812A19-28B2-6689-6A59-DDD1CB69C43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48699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1981B-34DB-B8C7-4C77-CB3857B9C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68B0D-8D12-9E21-669D-0F9F3E031FAC}"/>
              </a:ext>
            </a:extLst>
          </p:cNvPr>
          <p:cNvSpPr>
            <a:spLocks noGrp="1"/>
          </p:cNvSpPr>
          <p:nvPr>
            <p:ph type="title"/>
          </p:nvPr>
        </p:nvSpPr>
        <p:spPr/>
        <p:txBody>
          <a:bodyPr/>
          <a:lstStyle/>
          <a:p>
            <a:r>
              <a:rPr lang="en-GB" dirty="0"/>
              <a:t>Seeking world class service delivery </a:t>
            </a:r>
            <a:r>
              <a:rPr lang="en-GB" sz="2000" dirty="0"/>
              <a:t>(cont’d)</a:t>
            </a:r>
          </a:p>
        </p:txBody>
      </p:sp>
      <p:sp>
        <p:nvSpPr>
          <p:cNvPr id="3" name="Content Placeholder 2">
            <a:extLst>
              <a:ext uri="{FF2B5EF4-FFF2-40B4-BE49-F238E27FC236}">
                <a16:creationId xmlns:a16="http://schemas.microsoft.com/office/drawing/2014/main" id="{20AD4655-AC97-664C-2C09-74B98A7E95C3}"/>
              </a:ext>
            </a:extLst>
          </p:cNvPr>
          <p:cNvSpPr>
            <a:spLocks noGrp="1"/>
          </p:cNvSpPr>
          <p:nvPr>
            <p:ph idx="1"/>
          </p:nvPr>
        </p:nvSpPr>
        <p:spPr>
          <a:xfrm>
            <a:off x="838200" y="1825625"/>
            <a:ext cx="9575042" cy="4351338"/>
          </a:xfrm>
        </p:spPr>
        <p:txBody>
          <a:bodyPr>
            <a:normAutofit/>
          </a:bodyPr>
          <a:lstStyle/>
          <a:p>
            <a:pPr>
              <a:buFont typeface="Wingdings" panose="05000000000000000000" pitchFamily="2" charset="2"/>
              <a:buChar char="§"/>
            </a:pPr>
            <a:r>
              <a:rPr lang="en-GB" sz="2400" dirty="0"/>
              <a:t>Achieving world class customer service requires a combination of:</a:t>
            </a:r>
          </a:p>
          <a:p>
            <a:pPr lvl="1">
              <a:buFont typeface="Wingdings" panose="05000000000000000000" pitchFamily="2" charset="2"/>
              <a:buChar char="§"/>
            </a:pPr>
            <a:r>
              <a:rPr lang="en-GB" dirty="0"/>
              <a:t>Understanding customer needs</a:t>
            </a:r>
          </a:p>
          <a:p>
            <a:pPr lvl="1">
              <a:buFont typeface="Wingdings" panose="05000000000000000000" pitchFamily="2" charset="2"/>
              <a:buChar char="§"/>
            </a:pPr>
            <a:r>
              <a:rPr lang="en-GB" dirty="0"/>
              <a:t>Investing in training</a:t>
            </a:r>
          </a:p>
          <a:p>
            <a:pPr lvl="1">
              <a:buFont typeface="Wingdings" panose="05000000000000000000" pitchFamily="2" charset="2"/>
              <a:buChar char="§"/>
            </a:pPr>
            <a:r>
              <a:rPr lang="en-GB" dirty="0"/>
              <a:t>Using advanced technology</a:t>
            </a:r>
          </a:p>
          <a:p>
            <a:pPr lvl="1">
              <a:buFont typeface="Wingdings" panose="05000000000000000000" pitchFamily="2" charset="2"/>
              <a:buChar char="§"/>
            </a:pPr>
            <a:r>
              <a:rPr lang="en-GB" dirty="0"/>
              <a:t>Actively seeking feedback</a:t>
            </a:r>
          </a:p>
          <a:p>
            <a:pPr lvl="1">
              <a:buFont typeface="Wingdings" panose="05000000000000000000" pitchFamily="2" charset="2"/>
              <a:buChar char="§"/>
            </a:pPr>
            <a:r>
              <a:rPr lang="en-GB" dirty="0"/>
              <a:t>Continuously striving for improvement</a:t>
            </a:r>
          </a:p>
        </p:txBody>
      </p:sp>
      <p:sp>
        <p:nvSpPr>
          <p:cNvPr id="4" name="Footer Placeholder 3">
            <a:extLst>
              <a:ext uri="{FF2B5EF4-FFF2-40B4-BE49-F238E27FC236}">
                <a16:creationId xmlns:a16="http://schemas.microsoft.com/office/drawing/2014/main" id="{2D79036D-29BD-E022-E65B-CAABBDB4BB0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866327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3BD37-242F-9861-C042-58E9192D8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F5122-BFAA-39C3-1436-E8E9D665BEEA}"/>
              </a:ext>
            </a:extLst>
          </p:cNvPr>
          <p:cNvSpPr>
            <a:spLocks noGrp="1"/>
          </p:cNvSpPr>
          <p:nvPr>
            <p:ph type="title"/>
          </p:nvPr>
        </p:nvSpPr>
        <p:spPr/>
        <p:txBody>
          <a:bodyPr/>
          <a:lstStyle/>
          <a:p>
            <a:r>
              <a:rPr lang="en-GB" dirty="0"/>
              <a:t>How can service strategy be sustained? </a:t>
            </a:r>
          </a:p>
        </p:txBody>
      </p:sp>
      <p:sp>
        <p:nvSpPr>
          <p:cNvPr id="3" name="Content Placeholder 2">
            <a:extLst>
              <a:ext uri="{FF2B5EF4-FFF2-40B4-BE49-F238E27FC236}">
                <a16:creationId xmlns:a16="http://schemas.microsoft.com/office/drawing/2014/main" id="{E82DBF6A-70F7-E93D-6F1A-5B4FF876F709}"/>
              </a:ext>
            </a:extLst>
          </p:cNvPr>
          <p:cNvSpPr>
            <a:spLocks noGrp="1"/>
          </p:cNvSpPr>
          <p:nvPr>
            <p:ph idx="1"/>
          </p:nvPr>
        </p:nvSpPr>
        <p:spPr>
          <a:xfrm>
            <a:off x="838200" y="1825625"/>
            <a:ext cx="9575042" cy="4351338"/>
          </a:xfrm>
        </p:spPr>
        <p:txBody>
          <a:bodyPr>
            <a:normAutofit/>
          </a:bodyPr>
          <a:lstStyle/>
          <a:p>
            <a:pPr>
              <a:buFont typeface="Wingdings" panose="05000000000000000000" pitchFamily="2" charset="2"/>
              <a:buChar char="§"/>
            </a:pPr>
            <a:r>
              <a:rPr lang="en-GB" sz="2400" dirty="0"/>
              <a:t>Once implemented the operations service strategy affects directly and indirectly all stakeholders involved in the management team, employees, customers and suppliers</a:t>
            </a:r>
          </a:p>
          <a:p>
            <a:pPr>
              <a:buFont typeface="Wingdings" panose="05000000000000000000" pitchFamily="2" charset="2"/>
              <a:buChar char="§"/>
            </a:pPr>
            <a:r>
              <a:rPr lang="en-GB" sz="2400" dirty="0"/>
              <a:t>It must be a workable, meaningful, robust and </a:t>
            </a:r>
            <a:r>
              <a:rPr lang="en-GB" sz="2400" b="1" i="1" dirty="0"/>
              <a:t>sustainable</a:t>
            </a:r>
            <a:endParaRPr lang="en-GB" sz="2400" dirty="0"/>
          </a:p>
          <a:p>
            <a:pPr>
              <a:buFont typeface="Wingdings" panose="05000000000000000000" pitchFamily="2" charset="2"/>
              <a:buChar char="§"/>
            </a:pPr>
            <a:r>
              <a:rPr lang="en-GB" sz="2400" dirty="0"/>
              <a:t>‘Sustainable’ does not mean unchanging</a:t>
            </a:r>
          </a:p>
          <a:p>
            <a:pPr>
              <a:buFont typeface="Wingdings" panose="05000000000000000000" pitchFamily="2" charset="2"/>
              <a:buChar char="§"/>
            </a:pPr>
            <a:r>
              <a:rPr lang="en-GB" sz="2400" dirty="0"/>
              <a:t>The monitoring and analysis of performance continues to take place throughout the service strategy cycle</a:t>
            </a:r>
          </a:p>
          <a:p>
            <a:pPr>
              <a:buFont typeface="Wingdings" panose="05000000000000000000" pitchFamily="2" charset="2"/>
              <a:buChar char="§"/>
            </a:pPr>
            <a:r>
              <a:rPr lang="en-GB" sz="2400" dirty="0"/>
              <a:t>Requires continuous appraisal of the external and internal environmental factors and with subsequent adjustments to strategy</a:t>
            </a:r>
          </a:p>
          <a:p>
            <a:pPr>
              <a:buFont typeface="Wingdings" panose="05000000000000000000" pitchFamily="2" charset="2"/>
              <a:buChar char="§"/>
            </a:pPr>
            <a:r>
              <a:rPr lang="en-GB" sz="2400" dirty="0"/>
              <a:t>Without this flexibility in service strategy organisations can lose market share. This can be termed as ‘institutional rusting</a:t>
            </a:r>
          </a:p>
          <a:p>
            <a:endParaRPr lang="en-GB" dirty="0"/>
          </a:p>
        </p:txBody>
      </p:sp>
      <p:sp>
        <p:nvSpPr>
          <p:cNvPr id="4" name="Footer Placeholder 3">
            <a:extLst>
              <a:ext uri="{FF2B5EF4-FFF2-40B4-BE49-F238E27FC236}">
                <a16:creationId xmlns:a16="http://schemas.microsoft.com/office/drawing/2014/main" id="{71FBAB1A-AB71-25C6-CB5F-6C9520192338}"/>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070055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B8AD5-3454-DE09-7F83-F0D67C77F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576D0-8DED-D0D6-45CA-17857F5BECE5}"/>
              </a:ext>
            </a:extLst>
          </p:cNvPr>
          <p:cNvSpPr>
            <a:spLocks noGrp="1"/>
          </p:cNvSpPr>
          <p:nvPr>
            <p:ph type="title"/>
          </p:nvPr>
        </p:nvSpPr>
        <p:spPr/>
        <p:txBody>
          <a:bodyPr/>
          <a:lstStyle/>
          <a:p>
            <a:r>
              <a:rPr lang="en-GB" dirty="0"/>
              <a:t>Avoiding ‘institutional rusting’ </a:t>
            </a:r>
          </a:p>
        </p:txBody>
      </p:sp>
      <p:sp>
        <p:nvSpPr>
          <p:cNvPr id="3" name="Content Placeholder 2">
            <a:extLst>
              <a:ext uri="{FF2B5EF4-FFF2-40B4-BE49-F238E27FC236}">
                <a16:creationId xmlns:a16="http://schemas.microsoft.com/office/drawing/2014/main" id="{2246A1F6-7381-B3A8-50CF-C79E6864015B}"/>
              </a:ext>
            </a:extLst>
          </p:cNvPr>
          <p:cNvSpPr>
            <a:spLocks noGrp="1"/>
          </p:cNvSpPr>
          <p:nvPr>
            <p:ph idx="1"/>
          </p:nvPr>
        </p:nvSpPr>
        <p:spPr>
          <a:xfrm>
            <a:off x="838200" y="1825625"/>
            <a:ext cx="9500857" cy="4351338"/>
          </a:xfrm>
        </p:spPr>
        <p:txBody>
          <a:bodyPr>
            <a:noAutofit/>
          </a:bodyPr>
          <a:lstStyle/>
          <a:p>
            <a:pPr>
              <a:buFont typeface="Wingdings" panose="05000000000000000000" pitchFamily="2" charset="2"/>
              <a:buChar char="§"/>
            </a:pPr>
            <a:r>
              <a:rPr lang="en-GB" sz="2400" dirty="0"/>
              <a:t>There are many symptoms that indicate the processes are not working well.  Within the food service operation, they may include:</a:t>
            </a:r>
          </a:p>
          <a:p>
            <a:pPr lvl="1">
              <a:buFont typeface="Wingdings" panose="05000000000000000000" pitchFamily="2" charset="2"/>
              <a:buChar char="§"/>
            </a:pPr>
            <a:r>
              <a:rPr lang="en-GB" dirty="0"/>
              <a:t>Conflicting service objectives, e.g. menu items being added which impedes the speed of production and /or service</a:t>
            </a:r>
          </a:p>
          <a:p>
            <a:pPr lvl="1">
              <a:buFont typeface="Wingdings" panose="05000000000000000000" pitchFamily="2" charset="2"/>
              <a:buChar char="§"/>
            </a:pPr>
            <a:r>
              <a:rPr lang="en-GB" dirty="0"/>
              <a:t>Inappropriate and inflexible operations processes and resources e.g. inappropriate equipment</a:t>
            </a:r>
          </a:p>
          <a:p>
            <a:pPr lvl="1">
              <a:buFont typeface="Wingdings" panose="05000000000000000000" pitchFamily="2" charset="2"/>
              <a:buChar char="§"/>
            </a:pPr>
            <a:r>
              <a:rPr lang="en-GB" dirty="0"/>
              <a:t>Inappropriate investment in staff training and development</a:t>
            </a:r>
          </a:p>
          <a:p>
            <a:pPr lvl="1">
              <a:buFont typeface="Wingdings" panose="05000000000000000000" pitchFamily="2" charset="2"/>
              <a:buChar char="§"/>
            </a:pPr>
            <a:r>
              <a:rPr lang="en-GB" dirty="0"/>
              <a:t>Undetected changes to the service concept e.g. unit manager misinterpreting the concept</a:t>
            </a:r>
          </a:p>
          <a:p>
            <a:pPr>
              <a:buFont typeface="Wingdings" panose="05000000000000000000" pitchFamily="2" charset="2"/>
              <a:buChar char="§"/>
            </a:pPr>
            <a:r>
              <a:rPr lang="en-GB" sz="2400" dirty="0"/>
              <a:t>Service strategy involves the process of continually checking the organisation’s plans for direction, progress and cohesion with the continually evolving environment</a:t>
            </a:r>
          </a:p>
        </p:txBody>
      </p:sp>
      <p:sp>
        <p:nvSpPr>
          <p:cNvPr id="4" name="Footer Placeholder 3">
            <a:extLst>
              <a:ext uri="{FF2B5EF4-FFF2-40B4-BE49-F238E27FC236}">
                <a16:creationId xmlns:a16="http://schemas.microsoft.com/office/drawing/2014/main" id="{02B3BCA5-476F-BD4A-B3D8-C699CFBF1D9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03931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21ACA-A611-C95F-6E97-01E28C4D3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024C0-56E7-93A3-8CC7-D8CB5747952C}"/>
              </a:ext>
            </a:extLst>
          </p:cNvPr>
          <p:cNvSpPr>
            <a:spLocks noGrp="1"/>
          </p:cNvSpPr>
          <p:nvPr>
            <p:ph type="title"/>
          </p:nvPr>
        </p:nvSpPr>
        <p:spPr/>
        <p:txBody>
          <a:bodyPr/>
          <a:lstStyle/>
          <a:p>
            <a:r>
              <a:rPr lang="en-GB" dirty="0"/>
              <a:t>Visionary leadership – making it happen</a:t>
            </a:r>
          </a:p>
        </p:txBody>
      </p:sp>
      <p:sp>
        <p:nvSpPr>
          <p:cNvPr id="3" name="Content Placeholder 2">
            <a:extLst>
              <a:ext uri="{FF2B5EF4-FFF2-40B4-BE49-F238E27FC236}">
                <a16:creationId xmlns:a16="http://schemas.microsoft.com/office/drawing/2014/main" id="{141F0341-1829-1731-009A-DDD9074FA6AB}"/>
              </a:ext>
            </a:extLst>
          </p:cNvPr>
          <p:cNvSpPr>
            <a:spLocks noGrp="1"/>
          </p:cNvSpPr>
          <p:nvPr>
            <p:ph idx="1"/>
          </p:nvPr>
        </p:nvSpPr>
        <p:spPr>
          <a:xfrm>
            <a:off x="838200" y="1432291"/>
            <a:ext cx="9534099" cy="4901833"/>
          </a:xfrm>
        </p:spPr>
        <p:txBody>
          <a:bodyPr>
            <a:noAutofit/>
          </a:bodyPr>
          <a:lstStyle/>
          <a:p>
            <a:pPr>
              <a:lnSpc>
                <a:spcPct val="100000"/>
              </a:lnSpc>
              <a:spcBef>
                <a:spcPts val="300"/>
              </a:spcBef>
              <a:buFont typeface="Wingdings" panose="05000000000000000000" pitchFamily="2" charset="2"/>
              <a:buChar char="§"/>
            </a:pPr>
            <a:r>
              <a:rPr lang="en-GB" sz="2400" dirty="0"/>
              <a:t>A major influence over the successful implementation of service strategy and its sustainability is visionary leadership. This entails:</a:t>
            </a:r>
          </a:p>
          <a:p>
            <a:pPr lvl="1">
              <a:lnSpc>
                <a:spcPct val="100000"/>
              </a:lnSpc>
              <a:spcBef>
                <a:spcPts val="300"/>
              </a:spcBef>
              <a:buFont typeface="Wingdings" panose="05000000000000000000" pitchFamily="2" charset="2"/>
              <a:buChar char="§"/>
            </a:pPr>
            <a:r>
              <a:rPr lang="en-GB" dirty="0"/>
              <a:t>a business style that focuses on a long-term plan</a:t>
            </a:r>
          </a:p>
          <a:p>
            <a:pPr lvl="1">
              <a:lnSpc>
                <a:spcPct val="100000"/>
              </a:lnSpc>
              <a:spcBef>
                <a:spcPts val="300"/>
              </a:spcBef>
              <a:buFont typeface="Wingdings" panose="05000000000000000000" pitchFamily="2" charset="2"/>
              <a:buChar char="§"/>
            </a:pPr>
            <a:r>
              <a:rPr lang="en-GB" dirty="0"/>
              <a:t>an individual who understands the current organisation, who can articulate a clear vision, inspiring and enthusing others</a:t>
            </a:r>
          </a:p>
          <a:p>
            <a:pPr lvl="1">
              <a:lnSpc>
                <a:spcPct val="100000"/>
              </a:lnSpc>
              <a:spcBef>
                <a:spcPts val="300"/>
              </a:spcBef>
              <a:buFont typeface="Wingdings" panose="05000000000000000000" pitchFamily="2" charset="2"/>
              <a:buChar char="§"/>
            </a:pPr>
            <a:r>
              <a:rPr lang="en-GB" dirty="0"/>
              <a:t>an individual who will galvanise the organisation to bring about the realisation of his/her service vision</a:t>
            </a:r>
          </a:p>
          <a:p>
            <a:pPr>
              <a:lnSpc>
                <a:spcPct val="100000"/>
              </a:lnSpc>
              <a:spcBef>
                <a:spcPts val="300"/>
              </a:spcBef>
              <a:buFont typeface="Wingdings" panose="05000000000000000000" pitchFamily="2" charset="2"/>
              <a:buChar char="§"/>
            </a:pPr>
            <a:r>
              <a:rPr lang="en-GB" sz="2400" dirty="0"/>
              <a:t>Qualities of visionary leaders include:</a:t>
            </a:r>
          </a:p>
          <a:p>
            <a:pPr lvl="1">
              <a:lnSpc>
                <a:spcPct val="100000"/>
              </a:lnSpc>
              <a:spcBef>
                <a:spcPts val="0"/>
              </a:spcBef>
              <a:buFont typeface="Wingdings" panose="05000000000000000000" pitchFamily="2" charset="2"/>
              <a:buChar char="§"/>
            </a:pPr>
            <a:r>
              <a:rPr lang="en-GB" dirty="0"/>
              <a:t>Resilience</a:t>
            </a:r>
          </a:p>
          <a:p>
            <a:pPr lvl="1">
              <a:lnSpc>
                <a:spcPct val="100000"/>
              </a:lnSpc>
              <a:spcBef>
                <a:spcPts val="0"/>
              </a:spcBef>
              <a:buFont typeface="Wingdings" panose="05000000000000000000" pitchFamily="2" charset="2"/>
              <a:buChar char="§"/>
            </a:pPr>
            <a:r>
              <a:rPr lang="en-GB" dirty="0"/>
              <a:t>Charisma</a:t>
            </a:r>
          </a:p>
          <a:p>
            <a:pPr lvl="1">
              <a:lnSpc>
                <a:spcPct val="100000"/>
              </a:lnSpc>
              <a:spcBef>
                <a:spcPts val="0"/>
              </a:spcBef>
              <a:buFont typeface="Wingdings" panose="05000000000000000000" pitchFamily="2" charset="2"/>
              <a:buChar char="§"/>
            </a:pPr>
            <a:r>
              <a:rPr lang="en-GB" dirty="0"/>
              <a:t>Creativity</a:t>
            </a:r>
          </a:p>
          <a:p>
            <a:pPr lvl="1">
              <a:lnSpc>
                <a:spcPct val="100000"/>
              </a:lnSpc>
              <a:spcBef>
                <a:spcPts val="0"/>
              </a:spcBef>
              <a:buFont typeface="Wingdings" panose="05000000000000000000" pitchFamily="2" charset="2"/>
              <a:buChar char="§"/>
            </a:pPr>
            <a:r>
              <a:rPr lang="en-GB" dirty="0"/>
              <a:t>Emotional intelligence</a:t>
            </a:r>
          </a:p>
          <a:p>
            <a:pPr lvl="1">
              <a:lnSpc>
                <a:spcPct val="100000"/>
              </a:lnSpc>
              <a:spcBef>
                <a:spcPts val="0"/>
              </a:spcBef>
              <a:buFont typeface="Wingdings" panose="05000000000000000000" pitchFamily="2" charset="2"/>
              <a:buChar char="§"/>
            </a:pPr>
            <a:r>
              <a:rPr lang="en-GB" dirty="0"/>
              <a:t>Excellent communication</a:t>
            </a:r>
          </a:p>
        </p:txBody>
      </p:sp>
      <p:sp>
        <p:nvSpPr>
          <p:cNvPr id="4" name="Footer Placeholder 3">
            <a:extLst>
              <a:ext uri="{FF2B5EF4-FFF2-40B4-BE49-F238E27FC236}">
                <a16:creationId xmlns:a16="http://schemas.microsoft.com/office/drawing/2014/main" id="{27AB0EAA-CB0F-38CF-EFC1-254909CB1217}"/>
              </a:ext>
            </a:extLst>
          </p:cNvPr>
          <p:cNvSpPr>
            <a:spLocks noGrp="1"/>
          </p:cNvSpPr>
          <p:nvPr>
            <p:ph type="ftr" sz="quarter" idx="11"/>
          </p:nvPr>
        </p:nvSpPr>
        <p:spPr/>
        <p:txBody>
          <a:bodyPr/>
          <a:lstStyle/>
          <a:p>
            <a:r>
              <a:rPr lang="en-GB" dirty="0"/>
              <a:t>© 2026 David Graham et al. </a:t>
            </a:r>
            <a:r>
              <a:rPr lang="en-GB" i="1" dirty="0"/>
              <a:t>Culinary and Food Service Operations Management for Industry 5.0. </a:t>
            </a:r>
            <a:r>
              <a:rPr lang="en-GB" dirty="0"/>
              <a:t>Goodfellow Publishers</a:t>
            </a:r>
            <a:endParaRPr lang="en-GB" sz="1000" dirty="0"/>
          </a:p>
        </p:txBody>
      </p:sp>
    </p:spTree>
    <p:extLst>
      <p:ext uri="{BB962C8B-B14F-4D97-AF65-F5344CB8AC3E}">
        <p14:creationId xmlns:p14="http://schemas.microsoft.com/office/powerpoint/2010/main" val="15181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5E648-BA09-D5DA-3170-6911FADF9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8D529-47D5-629A-7DF0-DC4654DA3DD8}"/>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F56EF81-372A-C1C4-EF43-9A0A77CF04A9}"/>
              </a:ext>
            </a:extLst>
          </p:cNvPr>
          <p:cNvSpPr>
            <a:spLocks noGrp="1"/>
          </p:cNvSpPr>
          <p:nvPr>
            <p:ph idx="1"/>
          </p:nvPr>
        </p:nvSpPr>
        <p:spPr>
          <a:xfrm>
            <a:off x="712767" y="1563175"/>
            <a:ext cx="9823306" cy="4770950"/>
          </a:xfrm>
        </p:spPr>
        <p:txBody>
          <a:bodyPr>
            <a:noAutofit/>
          </a:bodyPr>
          <a:lstStyle/>
          <a:p>
            <a:pPr>
              <a:lnSpc>
                <a:spcPct val="100000"/>
              </a:lnSpc>
              <a:spcBef>
                <a:spcPts val="300"/>
              </a:spcBef>
              <a:buFont typeface="Wingdings" panose="05000000000000000000" pitchFamily="2" charset="2"/>
              <a:buChar char="§"/>
            </a:pPr>
            <a:r>
              <a:rPr lang="en-GB" sz="2400" dirty="0"/>
              <a:t>Food service operations have additional unique attributes</a:t>
            </a:r>
          </a:p>
          <a:p>
            <a:pPr>
              <a:lnSpc>
                <a:spcPct val="100000"/>
              </a:lnSpc>
              <a:spcBef>
                <a:spcPts val="300"/>
              </a:spcBef>
              <a:buFont typeface="Wingdings" panose="05000000000000000000" pitchFamily="2" charset="2"/>
              <a:buChar char="§"/>
            </a:pPr>
            <a:r>
              <a:rPr lang="en-GB" sz="2400" dirty="0"/>
              <a:t>To be truly successful businesses must adopt good service design</a:t>
            </a:r>
          </a:p>
          <a:p>
            <a:pPr>
              <a:lnSpc>
                <a:spcPct val="100000"/>
              </a:lnSpc>
              <a:spcBef>
                <a:spcPts val="300"/>
              </a:spcBef>
              <a:buFont typeface="Wingdings" panose="05000000000000000000" pitchFamily="2" charset="2"/>
              <a:buChar char="§"/>
            </a:pPr>
            <a:r>
              <a:rPr lang="en-GB" sz="2400" dirty="0"/>
              <a:t>The role of the service operations manager plays a critical role in ensuring the service design strategy is implemented and the organisation’s business objectives and subsequent mission is achieved</a:t>
            </a:r>
          </a:p>
          <a:p>
            <a:pPr>
              <a:lnSpc>
                <a:spcPct val="100000"/>
              </a:lnSpc>
              <a:spcBef>
                <a:spcPts val="300"/>
              </a:spcBef>
              <a:buFont typeface="Wingdings" panose="05000000000000000000" pitchFamily="2" charset="2"/>
              <a:buChar char="§"/>
            </a:pPr>
            <a:r>
              <a:rPr lang="en-GB" sz="2400" dirty="0"/>
              <a:t>A well-designed service strategy, and effective service design, is fundamental in managing a successful food and beverage business</a:t>
            </a:r>
          </a:p>
          <a:p>
            <a:pPr>
              <a:lnSpc>
                <a:spcPct val="100000"/>
              </a:lnSpc>
              <a:spcBef>
                <a:spcPts val="300"/>
              </a:spcBef>
              <a:buFont typeface="Wingdings" panose="05000000000000000000" pitchFamily="2" charset="2"/>
              <a:buChar char="§"/>
            </a:pPr>
            <a:r>
              <a:rPr lang="en-GB" sz="2400" dirty="0"/>
              <a:t>The service strategy should be ‘Sustainable’ and maintained throughout the service strategy cycle</a:t>
            </a:r>
          </a:p>
          <a:p>
            <a:pPr>
              <a:lnSpc>
                <a:spcPct val="100000"/>
              </a:lnSpc>
              <a:spcBef>
                <a:spcPts val="300"/>
              </a:spcBef>
              <a:buFont typeface="Wingdings" panose="05000000000000000000" pitchFamily="2" charset="2"/>
              <a:buChar char="§"/>
            </a:pPr>
            <a:r>
              <a:rPr lang="en-GB" sz="2400" dirty="0"/>
              <a:t>Service strategy involves the process of continually checking the organisation’s plans for direction, progress, and cohesion with the continually evolving environment</a:t>
            </a:r>
          </a:p>
        </p:txBody>
      </p:sp>
      <p:sp>
        <p:nvSpPr>
          <p:cNvPr id="4" name="Footer Placeholder 3">
            <a:extLst>
              <a:ext uri="{FF2B5EF4-FFF2-40B4-BE49-F238E27FC236}">
                <a16:creationId xmlns:a16="http://schemas.microsoft.com/office/drawing/2014/main" id="{4AAD70E8-B72F-A4EF-8313-D2146FA8720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09083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4AD9A-6E6B-3E15-2D64-BDCFA854A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CBAE4-51FA-C308-4C29-D0C750806306}"/>
              </a:ext>
            </a:extLst>
          </p:cNvPr>
          <p:cNvSpPr>
            <a:spLocks noGrp="1"/>
          </p:cNvSpPr>
          <p:nvPr>
            <p:ph type="title"/>
          </p:nvPr>
        </p:nvSpPr>
        <p:spPr/>
        <p:txBody>
          <a:bodyPr/>
          <a:lstStyle/>
          <a:p>
            <a:r>
              <a:rPr lang="en-GB" dirty="0"/>
              <a:t>Revision Questions</a:t>
            </a:r>
          </a:p>
        </p:txBody>
      </p:sp>
      <p:sp>
        <p:nvSpPr>
          <p:cNvPr id="3" name="Content Placeholder 2">
            <a:extLst>
              <a:ext uri="{FF2B5EF4-FFF2-40B4-BE49-F238E27FC236}">
                <a16:creationId xmlns:a16="http://schemas.microsoft.com/office/drawing/2014/main" id="{074A20D9-76F3-559C-3522-2B629FF94C81}"/>
              </a:ext>
            </a:extLst>
          </p:cNvPr>
          <p:cNvSpPr>
            <a:spLocks noGrp="1"/>
          </p:cNvSpPr>
          <p:nvPr>
            <p:ph idx="1"/>
          </p:nvPr>
        </p:nvSpPr>
        <p:spPr>
          <a:xfrm>
            <a:off x="838200" y="1690688"/>
            <a:ext cx="9738220" cy="3466528"/>
          </a:xfrm>
        </p:spPr>
        <p:txBody>
          <a:bodyPr>
            <a:normAutofit/>
          </a:bodyPr>
          <a:lstStyle/>
          <a:p>
            <a:pPr marL="514350" indent="-514350">
              <a:lnSpc>
                <a:spcPct val="120000"/>
              </a:lnSpc>
              <a:spcBef>
                <a:spcPts val="600"/>
              </a:spcBef>
              <a:buFont typeface="+mj-lt"/>
              <a:buAutoNum type="arabicPeriod"/>
            </a:pPr>
            <a:r>
              <a:rPr lang="en-GB" sz="2400" dirty="0"/>
              <a:t>What are the three core functions of any organisation?</a:t>
            </a:r>
          </a:p>
          <a:p>
            <a:pPr marL="514350" indent="-514350">
              <a:lnSpc>
                <a:spcPct val="120000"/>
              </a:lnSpc>
              <a:spcBef>
                <a:spcPts val="600"/>
              </a:spcBef>
              <a:buFont typeface="+mj-lt"/>
              <a:buAutoNum type="arabicPeriod"/>
            </a:pPr>
            <a:r>
              <a:rPr lang="en-GB" sz="2400" dirty="0"/>
              <a:t>What differentiates service operations from other operational management? e.g. manufacturing. </a:t>
            </a:r>
          </a:p>
          <a:p>
            <a:pPr marL="514350" indent="-514350">
              <a:lnSpc>
                <a:spcPct val="120000"/>
              </a:lnSpc>
              <a:spcBef>
                <a:spcPts val="600"/>
              </a:spcBef>
              <a:buFont typeface="+mj-lt"/>
              <a:buAutoNum type="arabicPeriod"/>
            </a:pPr>
            <a:r>
              <a:rPr lang="en-GB" sz="2400" dirty="0"/>
              <a:t>The service operations manager plays a critical role in organisational success. What areas of the business does the unit manager get involved in and need to have an in-depth knowledge and understanding  </a:t>
            </a:r>
            <a:r>
              <a:rPr lang="en-GB" sz="2400"/>
              <a:t>of?</a:t>
            </a:r>
            <a:endParaRPr lang="en-GB" dirty="0"/>
          </a:p>
          <a:p>
            <a:endParaRPr lang="en-GB" dirty="0"/>
          </a:p>
        </p:txBody>
      </p:sp>
      <p:sp>
        <p:nvSpPr>
          <p:cNvPr id="4" name="Footer Placeholder 3">
            <a:extLst>
              <a:ext uri="{FF2B5EF4-FFF2-40B4-BE49-F238E27FC236}">
                <a16:creationId xmlns:a16="http://schemas.microsoft.com/office/drawing/2014/main" id="{8AD2A5A2-48A0-3091-5F19-68F26DEA847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318281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E488C-E7A4-F2DF-6EAA-812C09CEA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DCC59-871E-5C54-1F8D-AB728CE90EEF}"/>
              </a:ext>
            </a:extLst>
          </p:cNvPr>
          <p:cNvSpPr>
            <a:spLocks noGrp="1"/>
          </p:cNvSpPr>
          <p:nvPr>
            <p:ph type="title"/>
          </p:nvPr>
        </p:nvSpPr>
        <p:spPr/>
        <p:txBody>
          <a:bodyPr/>
          <a:lstStyle/>
          <a:p>
            <a:r>
              <a:rPr lang="en-GB" dirty="0"/>
              <a:t>Revision Questions </a:t>
            </a:r>
            <a:r>
              <a:rPr lang="en-GB" sz="2000" dirty="0"/>
              <a:t>(cont’d)</a:t>
            </a:r>
          </a:p>
        </p:txBody>
      </p:sp>
      <p:sp>
        <p:nvSpPr>
          <p:cNvPr id="3" name="Content Placeholder 2">
            <a:extLst>
              <a:ext uri="{FF2B5EF4-FFF2-40B4-BE49-F238E27FC236}">
                <a16:creationId xmlns:a16="http://schemas.microsoft.com/office/drawing/2014/main" id="{1AA6C36F-4842-6876-8609-1E0391AA62BF}"/>
              </a:ext>
            </a:extLst>
          </p:cNvPr>
          <p:cNvSpPr>
            <a:spLocks noGrp="1"/>
          </p:cNvSpPr>
          <p:nvPr>
            <p:ph idx="1"/>
          </p:nvPr>
        </p:nvSpPr>
        <p:spPr>
          <a:xfrm>
            <a:off x="838200" y="1690688"/>
            <a:ext cx="9738220" cy="3731704"/>
          </a:xfrm>
        </p:spPr>
        <p:txBody>
          <a:bodyPr>
            <a:normAutofit/>
          </a:bodyPr>
          <a:lstStyle/>
          <a:p>
            <a:pPr marL="514350" indent="-514350">
              <a:lnSpc>
                <a:spcPct val="120000"/>
              </a:lnSpc>
              <a:spcBef>
                <a:spcPts val="600"/>
              </a:spcBef>
              <a:buFont typeface="+mj-lt"/>
              <a:buAutoNum type="arabicPeriod" startAt="4"/>
            </a:pPr>
            <a:r>
              <a:rPr lang="en-GB" sz="2400" dirty="0"/>
              <a:t>Service operations are just too important to be allowed to ‘potter along’ or where staff continue to do things in their own way.  Why is service strategy so important?</a:t>
            </a:r>
          </a:p>
          <a:p>
            <a:pPr marL="514350" indent="-514350">
              <a:lnSpc>
                <a:spcPct val="120000"/>
              </a:lnSpc>
              <a:spcBef>
                <a:spcPts val="600"/>
              </a:spcBef>
              <a:buFont typeface="+mj-lt"/>
              <a:buAutoNum type="arabicPeriod" startAt="4"/>
            </a:pPr>
            <a:r>
              <a:rPr lang="en-GB" sz="2400" dirty="0"/>
              <a:t>How can service strategy be sustained? </a:t>
            </a:r>
          </a:p>
          <a:p>
            <a:pPr marL="514350" indent="-514350">
              <a:lnSpc>
                <a:spcPct val="120000"/>
              </a:lnSpc>
              <a:spcBef>
                <a:spcPts val="600"/>
              </a:spcBef>
              <a:buFont typeface="+mj-lt"/>
              <a:buAutoNum type="arabicPeriod" startAt="4"/>
            </a:pPr>
            <a:r>
              <a:rPr lang="en-GB" sz="2400" dirty="0"/>
              <a:t>What is visionary leadership? Research and discover a well-known visionary leader from your own country? What are his/her characteristics? </a:t>
            </a:r>
          </a:p>
        </p:txBody>
      </p:sp>
      <p:sp>
        <p:nvSpPr>
          <p:cNvPr id="4" name="Footer Placeholder 3">
            <a:extLst>
              <a:ext uri="{FF2B5EF4-FFF2-40B4-BE49-F238E27FC236}">
                <a16:creationId xmlns:a16="http://schemas.microsoft.com/office/drawing/2014/main" id="{3529DF94-CEE0-14D7-13C9-5107030CC28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27924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F5DA-F082-B948-4337-8E04351C766B}"/>
              </a:ext>
            </a:extLst>
          </p:cNvPr>
          <p:cNvSpPr>
            <a:spLocks noGrp="1"/>
          </p:cNvSpPr>
          <p:nvPr>
            <p:ph type="title"/>
          </p:nvPr>
        </p:nvSpPr>
        <p:spPr/>
        <p:txBody>
          <a:bodyPr/>
          <a:lstStyle/>
          <a:p>
            <a:r>
              <a:rPr lang="en-GB" dirty="0"/>
              <a:t>What is operations management?</a:t>
            </a:r>
          </a:p>
        </p:txBody>
      </p:sp>
      <p:sp>
        <p:nvSpPr>
          <p:cNvPr id="3" name="Content Placeholder 2">
            <a:extLst>
              <a:ext uri="{FF2B5EF4-FFF2-40B4-BE49-F238E27FC236}">
                <a16:creationId xmlns:a16="http://schemas.microsoft.com/office/drawing/2014/main" id="{483C4701-9A1F-3EB1-6FE3-9B912CE3029D}"/>
              </a:ext>
            </a:extLst>
          </p:cNvPr>
          <p:cNvSpPr>
            <a:spLocks noGrp="1"/>
          </p:cNvSpPr>
          <p:nvPr>
            <p:ph idx="1"/>
          </p:nvPr>
        </p:nvSpPr>
        <p:spPr>
          <a:xfrm>
            <a:off x="838200" y="1825625"/>
            <a:ext cx="9600446" cy="4351338"/>
          </a:xfrm>
        </p:spPr>
        <p:txBody>
          <a:bodyPr>
            <a:normAutofit/>
          </a:bodyPr>
          <a:lstStyle/>
          <a:p>
            <a:pPr>
              <a:buFont typeface="Wingdings" panose="05000000000000000000" pitchFamily="2" charset="2"/>
              <a:buChar char="§"/>
            </a:pPr>
            <a:r>
              <a:rPr lang="en-GB" sz="2400" dirty="0"/>
              <a:t>Operations management (OM) involves designing and controlling the production of goods and services, to ensure that businesses are efficient in using resources to meet customer requirements</a:t>
            </a:r>
          </a:p>
          <a:p>
            <a:pPr>
              <a:buFont typeface="Wingdings" panose="05000000000000000000" pitchFamily="2" charset="2"/>
              <a:buChar char="§"/>
            </a:pPr>
            <a:r>
              <a:rPr lang="en-GB" sz="2400" dirty="0"/>
              <a:t>It covers the management of:</a:t>
            </a:r>
          </a:p>
          <a:p>
            <a:pPr lvl="1">
              <a:buFont typeface="Wingdings" panose="05000000000000000000" pitchFamily="2" charset="2"/>
              <a:buChar char="§"/>
            </a:pPr>
            <a:r>
              <a:rPr lang="en-GB" dirty="0"/>
              <a:t>An entire production system</a:t>
            </a:r>
          </a:p>
          <a:p>
            <a:pPr lvl="1">
              <a:buFont typeface="Wingdings" panose="05000000000000000000" pitchFamily="2" charset="2"/>
              <a:buChar char="§"/>
            </a:pPr>
            <a:r>
              <a:rPr lang="en-GB" dirty="0"/>
              <a:t>Converting inputs (raw materials, labour, consumers, and energy), into outputs (goods and services) for consumers</a:t>
            </a:r>
          </a:p>
          <a:p>
            <a:pPr lvl="1">
              <a:buFont typeface="Wingdings" panose="05000000000000000000" pitchFamily="2" charset="2"/>
              <a:buChar char="§"/>
            </a:pPr>
            <a:r>
              <a:rPr lang="en-GB" dirty="0"/>
              <a:t>Resources which produce and deliver products and services</a:t>
            </a:r>
          </a:p>
          <a:p>
            <a:pPr lvl="1">
              <a:buFont typeface="Wingdings" panose="05000000000000000000" pitchFamily="2" charset="2"/>
              <a:buChar char="§"/>
            </a:pPr>
            <a:r>
              <a:rPr lang="en-GB" dirty="0"/>
              <a:t>Processes are both efficient and effective</a:t>
            </a:r>
          </a:p>
        </p:txBody>
      </p:sp>
      <p:sp>
        <p:nvSpPr>
          <p:cNvPr id="4" name="Footer Placeholder 3">
            <a:extLst>
              <a:ext uri="{FF2B5EF4-FFF2-40B4-BE49-F238E27FC236}">
                <a16:creationId xmlns:a16="http://schemas.microsoft.com/office/drawing/2014/main" id="{55EC3621-49FD-FF2E-AA08-2570240BF8D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60407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7AD9F-A966-0569-A284-FBCC2946B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98B33-9456-3907-3D20-34919E4F3D93}"/>
              </a:ext>
            </a:extLst>
          </p:cNvPr>
          <p:cNvSpPr>
            <a:spLocks noGrp="1"/>
          </p:cNvSpPr>
          <p:nvPr>
            <p:ph type="ctrTitle"/>
          </p:nvPr>
        </p:nvSpPr>
        <p:spPr>
          <a:xfrm>
            <a:off x="755903" y="3399769"/>
            <a:ext cx="10640754" cy="1950829"/>
          </a:xfrm>
        </p:spPr>
        <p:txBody>
          <a:bodyPr anchor="b">
            <a:normAutofit/>
          </a:bodyPr>
          <a:lstStyle/>
          <a:p>
            <a:r>
              <a:rPr lang="en-GB" sz="4000" dirty="0">
                <a:solidFill>
                  <a:schemeClr val="tx2"/>
                </a:solidFill>
              </a:rPr>
              <a:t>End of Chapter 9 presentation </a:t>
            </a:r>
            <a:br>
              <a:rPr lang="en-GB" sz="4000" dirty="0">
                <a:solidFill>
                  <a:schemeClr val="tx2"/>
                </a:solidFill>
              </a:rPr>
            </a:br>
            <a:endParaRPr lang="en-GB" sz="4000" dirty="0">
              <a:solidFill>
                <a:schemeClr val="tx2"/>
              </a:solidFill>
            </a:endParaRPr>
          </a:p>
        </p:txBody>
      </p:sp>
      <p:pic>
        <p:nvPicPr>
          <p:cNvPr id="5" name="Picture 4">
            <a:extLst>
              <a:ext uri="{FF2B5EF4-FFF2-40B4-BE49-F238E27FC236}">
                <a16:creationId xmlns:a16="http://schemas.microsoft.com/office/drawing/2014/main" id="{7EDDAF9E-0E43-EFF7-D683-BB3AB9B2B609}"/>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4" name="Footer Placeholder 3">
            <a:extLst>
              <a:ext uri="{FF2B5EF4-FFF2-40B4-BE49-F238E27FC236}">
                <a16:creationId xmlns:a16="http://schemas.microsoft.com/office/drawing/2014/main" id="{F17C17F7-044D-300D-7603-2F762077093A}"/>
              </a:ext>
            </a:extLst>
          </p:cNvPr>
          <p:cNvSpPr>
            <a:spLocks noGrp="1"/>
          </p:cNvSpPr>
          <p:nvPr>
            <p:ph type="ftr" sz="quarter" idx="3"/>
          </p:nvPr>
        </p:nvSpPr>
        <p:spPr/>
        <p:txBody>
          <a:bodyPr/>
          <a:lstStyle/>
          <a:p>
            <a:r>
              <a:rPr lang="en-GB"/>
              <a:t>© 2026 David Graham et </a:t>
            </a:r>
            <a:r>
              <a:rPr lang="en-GB" sz="1000"/>
              <a:t>al</a:t>
            </a:r>
            <a:r>
              <a:rPr lang="en-GB"/>
              <a:t>. </a:t>
            </a:r>
            <a:r>
              <a:rPr lang="en-GB" i="1"/>
              <a:t>Culinary and Food Service Operations Management for Industry 5.0. </a:t>
            </a:r>
            <a:r>
              <a:rPr lang="en-GB"/>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157189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82C63-D796-7C92-D86D-2D12F9CD3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F0FF7-F9A0-5993-DD97-1E086A616139}"/>
              </a:ext>
            </a:extLst>
          </p:cNvPr>
          <p:cNvSpPr>
            <a:spLocks noGrp="1"/>
          </p:cNvSpPr>
          <p:nvPr>
            <p:ph type="title"/>
          </p:nvPr>
        </p:nvSpPr>
        <p:spPr>
          <a:xfrm>
            <a:off x="838200" y="365126"/>
            <a:ext cx="10515600" cy="1995937"/>
          </a:xfrm>
        </p:spPr>
        <p:txBody>
          <a:bodyPr>
            <a:normAutofit/>
          </a:bodyPr>
          <a:lstStyle/>
          <a:p>
            <a:pPr algn="ctr"/>
            <a:r>
              <a:rPr lang="en-GB" dirty="0"/>
              <a:t>Culinary and Food Service Operations Management for Industry 5.0</a:t>
            </a:r>
          </a:p>
        </p:txBody>
      </p:sp>
      <p:sp>
        <p:nvSpPr>
          <p:cNvPr id="3" name="Content Placeholder 2">
            <a:extLst>
              <a:ext uri="{FF2B5EF4-FFF2-40B4-BE49-F238E27FC236}">
                <a16:creationId xmlns:a16="http://schemas.microsoft.com/office/drawing/2014/main" id="{DB993F53-26E9-4B8F-E350-659E42137AE5}"/>
              </a:ext>
            </a:extLst>
          </p:cNvPr>
          <p:cNvSpPr>
            <a:spLocks noGrp="1"/>
          </p:cNvSpPr>
          <p:nvPr>
            <p:ph idx="1"/>
          </p:nvPr>
        </p:nvSpPr>
        <p:spPr>
          <a:xfrm>
            <a:off x="838200" y="2006219"/>
            <a:ext cx="9670576" cy="4486655"/>
          </a:xfrm>
        </p:spPr>
        <p:txBody>
          <a:bodyPr>
            <a:noAutofit/>
          </a:bodyPr>
          <a:lstStyle/>
          <a:p>
            <a:pPr marL="0" indent="0">
              <a:buNone/>
            </a:pPr>
            <a:r>
              <a:rPr lang="en-GB" sz="2000" b="1" dirty="0"/>
              <a:t>David Graham </a:t>
            </a:r>
            <a:r>
              <a:rPr lang="en-GB" sz="2000" dirty="0"/>
              <a:t>is an Associate Head at Sheffield Hallam University within Sheffield Business School, a visiting Research Fellow at the University of Zululand, South Africa and Principal Fellow of Higher Education Academy.</a:t>
            </a:r>
          </a:p>
          <a:p>
            <a:pPr marL="0" indent="0">
              <a:buNone/>
            </a:pPr>
            <a:r>
              <a:rPr lang="en-GB" sz="2000" b="1" dirty="0"/>
              <a:t>Ewen Crilley </a:t>
            </a:r>
            <a:r>
              <a:rPr lang="en-GB" sz="2000" dirty="0"/>
              <a:t>is a Senior Lecturer at Sheffield Hallam University and Course Leader for UG and PG Tourism, Hospitality, Culinary and Aviation.</a:t>
            </a:r>
          </a:p>
          <a:p>
            <a:pPr marL="0" indent="0">
              <a:buNone/>
            </a:pPr>
            <a:r>
              <a:rPr lang="en-GB" sz="2000" b="1" dirty="0"/>
              <a:t>Peter Cox </a:t>
            </a:r>
            <a:r>
              <a:rPr lang="en-GB" sz="2000" dirty="0"/>
              <a:t>worked in the hotel and contract catering for large international companies. He was a Senior Lecturer at Leeds Beckett University specialising in quality and hospitality operations management.</a:t>
            </a:r>
          </a:p>
          <a:p>
            <a:pPr marL="0" indent="0">
              <a:buNone/>
            </a:pPr>
            <a:r>
              <a:rPr lang="en-GB" sz="2000" b="1" dirty="0"/>
              <a:t>John Cousins </a:t>
            </a:r>
            <a:r>
              <a:rPr lang="en-GB" sz="2000" dirty="0"/>
              <a:t>is a consultant, educator, and the author of a range of food and beverage management and service publications,  </a:t>
            </a:r>
            <a:r>
              <a:rPr lang="en-GB" sz="2000"/>
              <a:t>He has </a:t>
            </a:r>
            <a:r>
              <a:rPr lang="en-GB" sz="2000" dirty="0"/>
              <a:t>been conferred at Culinary Arts Laureate and is Director of the Food and Beverage Training Company.</a:t>
            </a:r>
          </a:p>
          <a:p>
            <a:pPr marL="0" indent="0">
              <a:buNone/>
            </a:pPr>
            <a:endParaRPr lang="en-GB" sz="1400" dirty="0"/>
          </a:p>
          <a:p>
            <a:pPr marL="0" indent="0">
              <a:buNone/>
            </a:pPr>
            <a:r>
              <a:rPr lang="en-GB" sz="2000" dirty="0"/>
              <a:t>© 2026 David Graham et al. </a:t>
            </a:r>
            <a:r>
              <a:rPr lang="en-GB" sz="2000" i="1" dirty="0"/>
              <a:t>Culinary and Food Service Operations Management for Industry 5.0.  </a:t>
            </a:r>
            <a:r>
              <a:rPr lang="en-GB" sz="2000" dirty="0"/>
              <a:t>Goodfellow Publishers</a:t>
            </a:r>
          </a:p>
        </p:txBody>
      </p:sp>
      <p:sp>
        <p:nvSpPr>
          <p:cNvPr id="4" name="Footer Placeholder 3">
            <a:extLst>
              <a:ext uri="{FF2B5EF4-FFF2-40B4-BE49-F238E27FC236}">
                <a16:creationId xmlns:a16="http://schemas.microsoft.com/office/drawing/2014/main" id="{A16A1C24-A5E9-4062-7B36-D03B9338371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56081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7134-8E3D-4A5F-0A18-0C4BAE2D1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8A2C6-AF2B-153D-E3CD-B0BD167ECD00}"/>
              </a:ext>
            </a:extLst>
          </p:cNvPr>
          <p:cNvSpPr>
            <a:spLocks noGrp="1"/>
          </p:cNvSpPr>
          <p:nvPr>
            <p:ph type="title"/>
          </p:nvPr>
        </p:nvSpPr>
        <p:spPr/>
        <p:txBody>
          <a:bodyPr/>
          <a:lstStyle/>
          <a:p>
            <a:r>
              <a:rPr lang="en-GB" dirty="0"/>
              <a:t>The origins of operations management</a:t>
            </a:r>
          </a:p>
        </p:txBody>
      </p:sp>
      <p:sp>
        <p:nvSpPr>
          <p:cNvPr id="3" name="Content Placeholder 2">
            <a:extLst>
              <a:ext uri="{FF2B5EF4-FFF2-40B4-BE49-F238E27FC236}">
                <a16:creationId xmlns:a16="http://schemas.microsoft.com/office/drawing/2014/main" id="{7A7AFE89-0727-40C0-9853-90AD8FCC9389}"/>
              </a:ext>
            </a:extLst>
          </p:cNvPr>
          <p:cNvSpPr>
            <a:spLocks noGrp="1"/>
          </p:cNvSpPr>
          <p:nvPr>
            <p:ph idx="1"/>
          </p:nvPr>
        </p:nvSpPr>
        <p:spPr>
          <a:xfrm>
            <a:off x="838200" y="1825625"/>
            <a:ext cx="9555178" cy="4351338"/>
          </a:xfrm>
        </p:spPr>
        <p:txBody>
          <a:bodyPr>
            <a:normAutofit/>
          </a:bodyPr>
          <a:lstStyle/>
          <a:p>
            <a:pPr>
              <a:buFont typeface="Wingdings" panose="05000000000000000000" pitchFamily="2" charset="2"/>
              <a:buChar char="§"/>
            </a:pPr>
            <a:r>
              <a:rPr lang="en-GB" sz="2400" dirty="0"/>
              <a:t>Historically the domain of the manufacturing industries</a:t>
            </a:r>
          </a:p>
          <a:p>
            <a:pPr>
              <a:buFont typeface="Wingdings" panose="05000000000000000000" pitchFamily="2" charset="2"/>
              <a:buChar char="§"/>
            </a:pPr>
            <a:r>
              <a:rPr lang="en-GB" sz="2400" dirty="0"/>
              <a:t>Last 30 years </a:t>
            </a:r>
            <a:r>
              <a:rPr lang="en-GB" sz="2400" b="1" dirty="0"/>
              <a:t>service management </a:t>
            </a:r>
            <a:r>
              <a:rPr lang="en-GB" sz="2400" dirty="0"/>
              <a:t>is now recognised as a distinct core discipline</a:t>
            </a:r>
          </a:p>
          <a:p>
            <a:pPr>
              <a:buFont typeface="Wingdings" panose="05000000000000000000" pitchFamily="2" charset="2"/>
              <a:buChar char="§"/>
            </a:pPr>
            <a:r>
              <a:rPr lang="en-GB" sz="2400" dirty="0"/>
              <a:t>Service operations are characterised by a number of stages: </a:t>
            </a:r>
          </a:p>
          <a:p>
            <a:pPr lvl="1">
              <a:buFont typeface="Wingdings" panose="05000000000000000000" pitchFamily="2" charset="2"/>
              <a:buChar char="§"/>
            </a:pPr>
            <a:r>
              <a:rPr lang="en-GB" dirty="0"/>
              <a:t>The realisation of the difference between goods and service</a:t>
            </a:r>
          </a:p>
          <a:p>
            <a:pPr lvl="1">
              <a:buFont typeface="Wingdings" panose="05000000000000000000" pitchFamily="2" charset="2"/>
              <a:buChar char="§"/>
            </a:pPr>
            <a:r>
              <a:rPr lang="en-GB" dirty="0"/>
              <a:t>The development of conceptual frameworks</a:t>
            </a:r>
          </a:p>
          <a:p>
            <a:pPr lvl="1">
              <a:buFont typeface="Wingdings" panose="05000000000000000000" pitchFamily="2" charset="2"/>
              <a:buChar char="§"/>
            </a:pPr>
            <a:r>
              <a:rPr lang="en-GB" dirty="0"/>
              <a:t>The empirical testing of these frameworks</a:t>
            </a:r>
          </a:p>
          <a:p>
            <a:pPr lvl="1">
              <a:buFont typeface="Wingdings" panose="05000000000000000000" pitchFamily="2" charset="2"/>
              <a:buChar char="§"/>
            </a:pPr>
            <a:r>
              <a:rPr lang="en-GB" dirty="0"/>
              <a:t>The application of these frameworks and tools to improve service. operations management</a:t>
            </a:r>
          </a:p>
        </p:txBody>
      </p:sp>
      <p:sp>
        <p:nvSpPr>
          <p:cNvPr id="4" name="Footer Placeholder 3">
            <a:extLst>
              <a:ext uri="{FF2B5EF4-FFF2-40B4-BE49-F238E27FC236}">
                <a16:creationId xmlns:a16="http://schemas.microsoft.com/office/drawing/2014/main" id="{B855E04C-67F4-362A-09DF-A27EA017F70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72146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566B8-96E0-D1F1-3364-09FD11CF6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B96E9-F7C6-2CD2-5462-E34A1B545B36}"/>
              </a:ext>
            </a:extLst>
          </p:cNvPr>
          <p:cNvSpPr>
            <a:spLocks noGrp="1"/>
          </p:cNvSpPr>
          <p:nvPr>
            <p:ph type="title"/>
          </p:nvPr>
        </p:nvSpPr>
        <p:spPr/>
        <p:txBody>
          <a:bodyPr/>
          <a:lstStyle/>
          <a:p>
            <a:r>
              <a:rPr lang="en-GB" dirty="0"/>
              <a:t>What is a service?</a:t>
            </a:r>
          </a:p>
        </p:txBody>
      </p:sp>
      <p:sp>
        <p:nvSpPr>
          <p:cNvPr id="3" name="Content Placeholder 2">
            <a:extLst>
              <a:ext uri="{FF2B5EF4-FFF2-40B4-BE49-F238E27FC236}">
                <a16:creationId xmlns:a16="http://schemas.microsoft.com/office/drawing/2014/main" id="{BF516BCE-6B52-700A-5DE1-EDDFA8315DD4}"/>
              </a:ext>
            </a:extLst>
          </p:cNvPr>
          <p:cNvSpPr>
            <a:spLocks noGrp="1"/>
          </p:cNvSpPr>
          <p:nvPr>
            <p:ph idx="1"/>
          </p:nvPr>
        </p:nvSpPr>
        <p:spPr>
          <a:xfrm>
            <a:off x="838200" y="1825625"/>
            <a:ext cx="9600446" cy="4351338"/>
          </a:xfrm>
        </p:spPr>
        <p:txBody>
          <a:bodyPr>
            <a:normAutofit/>
          </a:bodyPr>
          <a:lstStyle/>
          <a:p>
            <a:pPr>
              <a:buFont typeface="Wingdings" panose="05000000000000000000" pitchFamily="2" charset="2"/>
              <a:buChar char="§"/>
            </a:pPr>
            <a:r>
              <a:rPr lang="en-GB" sz="2400" dirty="0"/>
              <a:t>A service is: </a:t>
            </a:r>
          </a:p>
          <a:p>
            <a:pPr lvl="1">
              <a:buFont typeface="Wingdings" panose="05000000000000000000" pitchFamily="2" charset="2"/>
              <a:buChar char="§"/>
            </a:pPr>
            <a:r>
              <a:rPr lang="en-GB" dirty="0"/>
              <a:t>An activity – a process or set of steps, (unlike a product which is a thing)</a:t>
            </a:r>
          </a:p>
          <a:p>
            <a:pPr lvl="1">
              <a:buFont typeface="Wingdings" panose="05000000000000000000" pitchFamily="2" charset="2"/>
              <a:buChar char="§"/>
            </a:pPr>
            <a:r>
              <a:rPr lang="en-GB" dirty="0"/>
              <a:t>Where the customer is involved</a:t>
            </a:r>
          </a:p>
          <a:p>
            <a:pPr lvl="1">
              <a:buFont typeface="Wingdings" panose="05000000000000000000" pitchFamily="2" charset="2"/>
              <a:buChar char="§"/>
            </a:pPr>
            <a:r>
              <a:rPr lang="en-GB" dirty="0"/>
              <a:t>Customer performs some role, (co-production), in the service process.</a:t>
            </a:r>
          </a:p>
          <a:p>
            <a:pPr lvl="1">
              <a:buFont typeface="Wingdings" panose="05000000000000000000" pitchFamily="2" charset="2"/>
              <a:buChar char="§"/>
            </a:pPr>
            <a:endParaRPr lang="en-GB" dirty="0"/>
          </a:p>
          <a:p>
            <a:pPr>
              <a:buFont typeface="Wingdings" panose="05000000000000000000" pitchFamily="2" charset="2"/>
              <a:buChar char="§"/>
            </a:pPr>
            <a:r>
              <a:rPr lang="en-GB" sz="2400" dirty="0"/>
              <a:t>Services are intangible products</a:t>
            </a:r>
          </a:p>
          <a:p>
            <a:pPr>
              <a:buFont typeface="Wingdings" panose="05000000000000000000" pitchFamily="2" charset="2"/>
              <a:buChar char="§"/>
            </a:pPr>
            <a:r>
              <a:rPr lang="en-GB" sz="2400" dirty="0"/>
              <a:t>A service is something that cannot be manufactured</a:t>
            </a:r>
          </a:p>
        </p:txBody>
      </p:sp>
      <p:sp>
        <p:nvSpPr>
          <p:cNvPr id="4" name="Footer Placeholder 3">
            <a:extLst>
              <a:ext uri="{FF2B5EF4-FFF2-40B4-BE49-F238E27FC236}">
                <a16:creationId xmlns:a16="http://schemas.microsoft.com/office/drawing/2014/main" id="{8B9797DA-51A2-9FEE-BC6E-082551E1376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7126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70949-9D68-29D5-A5B0-BF489E593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A5286-4FF8-F83D-0392-4BC40D5543EA}"/>
              </a:ext>
            </a:extLst>
          </p:cNvPr>
          <p:cNvSpPr>
            <a:spLocks noGrp="1"/>
          </p:cNvSpPr>
          <p:nvPr>
            <p:ph type="title"/>
          </p:nvPr>
        </p:nvSpPr>
        <p:spPr/>
        <p:txBody>
          <a:bodyPr>
            <a:normAutofit/>
          </a:bodyPr>
          <a:lstStyle/>
          <a:p>
            <a:r>
              <a:rPr kumimoji="0" lang="en-GB" b="0" i="0" u="none" strike="noStrike" kern="1200" cap="none" spc="0" normalizeH="0" baseline="0" noProof="0" dirty="0">
                <a:ln>
                  <a:noFill/>
                </a:ln>
                <a:effectLst/>
                <a:uLnTx/>
                <a:uFillTx/>
                <a:ea typeface="+mn-ea"/>
                <a:cs typeface="+mn-cs"/>
              </a:rPr>
              <a:t>The input–process–output model</a:t>
            </a:r>
            <a:endParaRPr lang="en-GB" dirty="0"/>
          </a:p>
        </p:txBody>
      </p:sp>
      <p:sp>
        <p:nvSpPr>
          <p:cNvPr id="3" name="Content Placeholder 2">
            <a:extLst>
              <a:ext uri="{FF2B5EF4-FFF2-40B4-BE49-F238E27FC236}">
                <a16:creationId xmlns:a16="http://schemas.microsoft.com/office/drawing/2014/main" id="{1EB9E1BD-FC0D-120A-C440-C8ABF7367A9A}"/>
              </a:ext>
            </a:extLst>
          </p:cNvPr>
          <p:cNvSpPr>
            <a:spLocks noGrp="1"/>
          </p:cNvSpPr>
          <p:nvPr>
            <p:ph idx="1"/>
          </p:nvPr>
        </p:nvSpPr>
        <p:spPr>
          <a:xfrm>
            <a:off x="838200" y="1825625"/>
            <a:ext cx="9591392" cy="4351338"/>
          </a:xfrm>
        </p:spPr>
        <p:txBody>
          <a:bodyPr>
            <a:normAutofit/>
          </a:bodyPr>
          <a:lstStyle/>
          <a:p>
            <a:pPr>
              <a:buFont typeface="Wingdings" panose="05000000000000000000" pitchFamily="2" charset="2"/>
              <a:buChar char="§"/>
            </a:pPr>
            <a:r>
              <a:rPr lang="en-GB" sz="2400" dirty="0"/>
              <a:t>The input–process–output model </a:t>
            </a:r>
            <a:r>
              <a:rPr lang="en-GB" sz="2400" dirty="0" err="1"/>
              <a:t>idetifies</a:t>
            </a:r>
            <a:r>
              <a:rPr lang="en-GB" sz="2400" dirty="0"/>
              <a:t> that the operations management role is divided into three areas:</a:t>
            </a:r>
          </a:p>
          <a:p>
            <a:pPr lvl="1">
              <a:buFont typeface="Wingdings" panose="05000000000000000000" pitchFamily="2" charset="2"/>
              <a:buChar char="§"/>
            </a:pPr>
            <a:r>
              <a:rPr lang="en-GB" dirty="0"/>
              <a:t>Managing input resources</a:t>
            </a:r>
          </a:p>
          <a:p>
            <a:pPr lvl="1">
              <a:buFont typeface="Wingdings" panose="05000000000000000000" pitchFamily="2" charset="2"/>
              <a:buChar char="§"/>
            </a:pPr>
            <a:r>
              <a:rPr lang="en-GB" dirty="0"/>
              <a:t>Managing processes</a:t>
            </a:r>
          </a:p>
          <a:p>
            <a:pPr lvl="1">
              <a:buFont typeface="Wingdings" panose="05000000000000000000" pitchFamily="2" charset="2"/>
              <a:buChar char="§"/>
            </a:pPr>
            <a:r>
              <a:rPr lang="en-GB" dirty="0"/>
              <a:t>Managing outputs</a:t>
            </a:r>
          </a:p>
          <a:p>
            <a:pPr lvl="1">
              <a:buFont typeface="Wingdings" panose="05000000000000000000" pitchFamily="2" charset="2"/>
              <a:buChar char="§"/>
            </a:pPr>
            <a:endParaRPr lang="en-GB" dirty="0"/>
          </a:p>
          <a:p>
            <a:pPr>
              <a:buFont typeface="Wingdings" panose="05000000000000000000" pitchFamily="2" charset="2"/>
              <a:buChar char="§"/>
            </a:pPr>
            <a:r>
              <a:rPr lang="en-US" sz="2400" dirty="0"/>
              <a:t>To achieve these management requirements, all operations require the:</a:t>
            </a:r>
          </a:p>
          <a:p>
            <a:pPr lvl="1">
              <a:buFont typeface="Wingdings" panose="05000000000000000000" pitchFamily="2" charset="2"/>
              <a:buChar char="§"/>
            </a:pPr>
            <a:r>
              <a:rPr lang="en-GB" dirty="0"/>
              <a:t>Management of information</a:t>
            </a:r>
          </a:p>
          <a:p>
            <a:pPr lvl="1">
              <a:buFont typeface="Wingdings" panose="05000000000000000000" pitchFamily="2" charset="2"/>
              <a:buChar char="§"/>
            </a:pPr>
            <a:r>
              <a:rPr lang="en-GB" dirty="0"/>
              <a:t>Management of materials</a:t>
            </a:r>
          </a:p>
          <a:p>
            <a:pPr lvl="1">
              <a:buFont typeface="Wingdings" panose="05000000000000000000" pitchFamily="2" charset="2"/>
              <a:buChar char="§"/>
            </a:pPr>
            <a:r>
              <a:rPr lang="en-GB" dirty="0"/>
              <a:t>Management of people (customers)</a:t>
            </a:r>
          </a:p>
        </p:txBody>
      </p:sp>
      <p:sp>
        <p:nvSpPr>
          <p:cNvPr id="4" name="Footer Placeholder 3">
            <a:extLst>
              <a:ext uri="{FF2B5EF4-FFF2-40B4-BE49-F238E27FC236}">
                <a16:creationId xmlns:a16="http://schemas.microsoft.com/office/drawing/2014/main" id="{CD38D538-6719-931F-212E-26A557F4E15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48520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27E1A-F13E-2A4B-B33C-ABC1BF950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9B47E-96C1-44AC-FD40-7FADB9B316E4}"/>
              </a:ext>
            </a:extLst>
          </p:cNvPr>
          <p:cNvSpPr>
            <a:spLocks noGrp="1"/>
          </p:cNvSpPr>
          <p:nvPr>
            <p:ph type="title"/>
          </p:nvPr>
        </p:nvSpPr>
        <p:spPr/>
        <p:txBody>
          <a:bodyPr/>
          <a:lstStyle/>
          <a:p>
            <a:r>
              <a:rPr lang="en-GB" dirty="0"/>
              <a:t>Operations in the organisation</a:t>
            </a:r>
          </a:p>
        </p:txBody>
      </p:sp>
      <p:sp>
        <p:nvSpPr>
          <p:cNvPr id="3" name="Content Placeholder 2">
            <a:extLst>
              <a:ext uri="{FF2B5EF4-FFF2-40B4-BE49-F238E27FC236}">
                <a16:creationId xmlns:a16="http://schemas.microsoft.com/office/drawing/2014/main" id="{D0E50BEA-60DC-FE8F-DD34-F97FF101162D}"/>
              </a:ext>
            </a:extLst>
          </p:cNvPr>
          <p:cNvSpPr>
            <a:spLocks noGrp="1"/>
          </p:cNvSpPr>
          <p:nvPr>
            <p:ph idx="1"/>
          </p:nvPr>
        </p:nvSpPr>
        <p:spPr>
          <a:xfrm>
            <a:off x="838200" y="1825625"/>
            <a:ext cx="9609499" cy="4351338"/>
          </a:xfrm>
        </p:spPr>
        <p:txBody>
          <a:bodyPr>
            <a:normAutofit/>
          </a:bodyPr>
          <a:lstStyle/>
          <a:p>
            <a:pPr>
              <a:buFont typeface="Wingdings" panose="05000000000000000000" pitchFamily="2" charset="2"/>
              <a:buChar char="§"/>
            </a:pPr>
            <a:r>
              <a:rPr lang="en-GB" dirty="0"/>
              <a:t>In managing manufacturing or service operations, several types of decisions are made:</a:t>
            </a:r>
          </a:p>
          <a:p>
            <a:pPr lvl="1">
              <a:buFont typeface="Wingdings" panose="05000000000000000000" pitchFamily="2" charset="2"/>
              <a:buChar char="§"/>
            </a:pPr>
            <a:r>
              <a:rPr lang="en-GB" dirty="0"/>
              <a:t>Operational strategy</a:t>
            </a:r>
          </a:p>
          <a:p>
            <a:pPr lvl="1">
              <a:buFont typeface="Wingdings" panose="05000000000000000000" pitchFamily="2" charset="2"/>
              <a:buChar char="§"/>
            </a:pPr>
            <a:r>
              <a:rPr lang="en-GB" dirty="0"/>
              <a:t>Product design</a:t>
            </a:r>
          </a:p>
          <a:p>
            <a:pPr lvl="1">
              <a:buFont typeface="Wingdings" panose="05000000000000000000" pitchFamily="2" charset="2"/>
              <a:buChar char="§"/>
            </a:pPr>
            <a:r>
              <a:rPr lang="en-GB" dirty="0"/>
              <a:t>Process design</a:t>
            </a:r>
          </a:p>
          <a:p>
            <a:pPr lvl="1">
              <a:buFont typeface="Wingdings" panose="05000000000000000000" pitchFamily="2" charset="2"/>
              <a:buChar char="§"/>
            </a:pPr>
            <a:r>
              <a:rPr lang="en-GB" dirty="0"/>
              <a:t>Quality management</a:t>
            </a:r>
          </a:p>
          <a:p>
            <a:pPr lvl="1">
              <a:buFont typeface="Wingdings" panose="05000000000000000000" pitchFamily="2" charset="2"/>
              <a:buChar char="§"/>
            </a:pPr>
            <a:r>
              <a:rPr lang="en-GB" dirty="0"/>
              <a:t>Capacity management</a:t>
            </a:r>
          </a:p>
          <a:p>
            <a:pPr lvl="1">
              <a:buFont typeface="Wingdings" panose="05000000000000000000" pitchFamily="2" charset="2"/>
              <a:buChar char="§"/>
            </a:pPr>
            <a:r>
              <a:rPr lang="en-GB" dirty="0"/>
              <a:t>Facilities planning</a:t>
            </a:r>
          </a:p>
          <a:p>
            <a:pPr lvl="1">
              <a:buFont typeface="Wingdings" panose="05000000000000000000" pitchFamily="2" charset="2"/>
              <a:buChar char="§"/>
            </a:pPr>
            <a:r>
              <a:rPr lang="en-GB" dirty="0"/>
              <a:t>Production planning</a:t>
            </a:r>
          </a:p>
          <a:p>
            <a:pPr lvl="1">
              <a:buFont typeface="Wingdings" panose="05000000000000000000" pitchFamily="2" charset="2"/>
              <a:buChar char="§"/>
            </a:pPr>
            <a:r>
              <a:rPr lang="en-GB" dirty="0"/>
              <a:t>Inventory control</a:t>
            </a:r>
          </a:p>
          <a:p>
            <a:endParaRPr lang="en-GB" dirty="0"/>
          </a:p>
        </p:txBody>
      </p:sp>
      <p:sp>
        <p:nvSpPr>
          <p:cNvPr id="4" name="Footer Placeholder 3">
            <a:extLst>
              <a:ext uri="{FF2B5EF4-FFF2-40B4-BE49-F238E27FC236}">
                <a16:creationId xmlns:a16="http://schemas.microsoft.com/office/drawing/2014/main" id="{787E3853-755A-16EC-14DC-26201D679643}"/>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00816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25917-2657-4883-5F52-217216E31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A48F2-1855-9A14-BD15-0A267723186D}"/>
              </a:ext>
            </a:extLst>
          </p:cNvPr>
          <p:cNvSpPr>
            <a:spLocks noGrp="1"/>
          </p:cNvSpPr>
          <p:nvPr>
            <p:ph type="title"/>
          </p:nvPr>
        </p:nvSpPr>
        <p:spPr/>
        <p:txBody>
          <a:bodyPr/>
          <a:lstStyle/>
          <a:p>
            <a:r>
              <a:rPr lang="en-GB" dirty="0"/>
              <a:t>Service operations</a:t>
            </a:r>
          </a:p>
        </p:txBody>
      </p:sp>
      <p:sp>
        <p:nvSpPr>
          <p:cNvPr id="3" name="Content Placeholder 2">
            <a:extLst>
              <a:ext uri="{FF2B5EF4-FFF2-40B4-BE49-F238E27FC236}">
                <a16:creationId xmlns:a16="http://schemas.microsoft.com/office/drawing/2014/main" id="{B2EFAA5A-3F10-040B-8172-CD3CDE06DB53}"/>
              </a:ext>
            </a:extLst>
          </p:cNvPr>
          <p:cNvSpPr>
            <a:spLocks noGrp="1"/>
          </p:cNvSpPr>
          <p:nvPr>
            <p:ph idx="1"/>
          </p:nvPr>
        </p:nvSpPr>
        <p:spPr>
          <a:xfrm>
            <a:off x="838200" y="1690687"/>
            <a:ext cx="9588690" cy="3536405"/>
          </a:xfrm>
        </p:spPr>
        <p:txBody>
          <a:bodyPr>
            <a:normAutofit lnSpcReduction="10000"/>
          </a:bodyPr>
          <a:lstStyle/>
          <a:p>
            <a:pPr marL="0" indent="0">
              <a:buNone/>
            </a:pPr>
            <a:endParaRPr lang="en-GB" i="1" dirty="0"/>
          </a:p>
          <a:p>
            <a:pPr algn="just">
              <a:buFont typeface="Wingdings" panose="05000000000000000000" pitchFamily="2" charset="2"/>
              <a:buChar char="§"/>
            </a:pPr>
            <a:r>
              <a:rPr lang="en-GB" sz="2400" dirty="0"/>
              <a:t>Critical function of any service-based organisation</a:t>
            </a:r>
          </a:p>
          <a:p>
            <a:pPr algn="just">
              <a:buFont typeface="Wingdings" panose="05000000000000000000" pitchFamily="2" charset="2"/>
              <a:buChar char="§"/>
            </a:pPr>
            <a:r>
              <a:rPr lang="en-GB" sz="2400" dirty="0"/>
              <a:t>Involves a range of activities including:</a:t>
            </a:r>
          </a:p>
          <a:p>
            <a:pPr lvl="1" algn="just">
              <a:buFont typeface="Wingdings" panose="05000000000000000000" pitchFamily="2" charset="2"/>
              <a:buChar char="§"/>
            </a:pPr>
            <a:r>
              <a:rPr lang="en-GB" dirty="0"/>
              <a:t>Planning and design</a:t>
            </a:r>
          </a:p>
          <a:p>
            <a:pPr lvl="1" algn="just">
              <a:buFont typeface="Wingdings" panose="05000000000000000000" pitchFamily="2" charset="2"/>
              <a:buChar char="§"/>
            </a:pPr>
            <a:r>
              <a:rPr lang="en-GB" dirty="0"/>
              <a:t>Delivery</a:t>
            </a:r>
          </a:p>
          <a:p>
            <a:pPr lvl="1" algn="just">
              <a:buFont typeface="Wingdings" panose="05000000000000000000" pitchFamily="2" charset="2"/>
              <a:buChar char="§"/>
            </a:pPr>
            <a:r>
              <a:rPr lang="en-GB" dirty="0"/>
              <a:t>Ongoing improvement</a:t>
            </a:r>
          </a:p>
          <a:p>
            <a:pPr lvl="1" algn="just">
              <a:buFont typeface="Wingdings" panose="05000000000000000000" pitchFamily="2" charset="2"/>
              <a:buChar char="§"/>
            </a:pPr>
            <a:r>
              <a:rPr lang="en-GB" dirty="0"/>
              <a:t>Resource and process coordination</a:t>
            </a:r>
          </a:p>
          <a:p>
            <a:pPr lvl="1" algn="just">
              <a:buFont typeface="Wingdings" panose="05000000000000000000" pitchFamily="2" charset="2"/>
              <a:buChar char="§"/>
            </a:pPr>
            <a:r>
              <a:rPr lang="en-GB" dirty="0"/>
              <a:t>Customer demand management</a:t>
            </a:r>
          </a:p>
          <a:p>
            <a:pPr lvl="1" algn="just">
              <a:buFont typeface="Wingdings" panose="05000000000000000000" pitchFamily="2" charset="2"/>
              <a:buChar char="§"/>
            </a:pPr>
            <a:r>
              <a:rPr lang="en-GB" dirty="0"/>
              <a:t>Continuous improvement activities</a:t>
            </a:r>
          </a:p>
          <a:p>
            <a:pPr marL="0" indent="0" algn="just">
              <a:buNone/>
            </a:pPr>
            <a:endParaRPr lang="en-GB" i="1" dirty="0"/>
          </a:p>
        </p:txBody>
      </p:sp>
      <p:sp>
        <p:nvSpPr>
          <p:cNvPr id="4" name="Footer Placeholder 3">
            <a:extLst>
              <a:ext uri="{FF2B5EF4-FFF2-40B4-BE49-F238E27FC236}">
                <a16:creationId xmlns:a16="http://schemas.microsoft.com/office/drawing/2014/main" id="{0ECFC85F-DF67-0AF1-F2C1-BBFBE4C3693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1657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BE210-A2AF-5A88-88C9-5956DE2B3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77AA5-3C0A-BF25-E061-F0785002FD8A}"/>
              </a:ext>
            </a:extLst>
          </p:cNvPr>
          <p:cNvSpPr>
            <a:spLocks noGrp="1"/>
          </p:cNvSpPr>
          <p:nvPr>
            <p:ph type="title"/>
          </p:nvPr>
        </p:nvSpPr>
        <p:spPr/>
        <p:txBody>
          <a:bodyPr/>
          <a:lstStyle/>
          <a:p>
            <a:r>
              <a:rPr lang="en-GB" dirty="0"/>
              <a:t>The three core functions of any organisation</a:t>
            </a:r>
          </a:p>
        </p:txBody>
      </p:sp>
      <p:sp>
        <p:nvSpPr>
          <p:cNvPr id="3" name="Content Placeholder 2">
            <a:extLst>
              <a:ext uri="{FF2B5EF4-FFF2-40B4-BE49-F238E27FC236}">
                <a16:creationId xmlns:a16="http://schemas.microsoft.com/office/drawing/2014/main" id="{1008A28E-BEF5-F467-376C-33B59CB76C9E}"/>
              </a:ext>
            </a:extLst>
          </p:cNvPr>
          <p:cNvSpPr>
            <a:spLocks noGrp="1"/>
          </p:cNvSpPr>
          <p:nvPr>
            <p:ph idx="1"/>
          </p:nvPr>
        </p:nvSpPr>
        <p:spPr>
          <a:xfrm>
            <a:off x="838200" y="1825625"/>
            <a:ext cx="9506803" cy="4351338"/>
          </a:xfrm>
        </p:spPr>
        <p:txBody>
          <a:bodyPr>
            <a:normAutofit/>
          </a:bodyPr>
          <a:lstStyle/>
          <a:p>
            <a:pPr>
              <a:buFont typeface="Wingdings" panose="05000000000000000000" pitchFamily="2" charset="2"/>
              <a:buChar char="§"/>
            </a:pPr>
            <a:r>
              <a:rPr lang="en-GB" sz="2400" dirty="0"/>
              <a:t>There are three core functions to consider in any organisation:</a:t>
            </a:r>
          </a:p>
          <a:p>
            <a:pPr lvl="1">
              <a:buFont typeface="Wingdings" panose="05000000000000000000" pitchFamily="2" charset="2"/>
              <a:buChar char="§"/>
            </a:pPr>
            <a:r>
              <a:rPr lang="en-GB" b="1" dirty="0"/>
              <a:t>Marketing function</a:t>
            </a:r>
            <a:r>
              <a:rPr lang="en-GB" dirty="0"/>
              <a:t>: communicates the organisation’s services and products to the markets it has targeted</a:t>
            </a:r>
          </a:p>
          <a:p>
            <a:pPr lvl="1">
              <a:buFont typeface="Wingdings" panose="05000000000000000000" pitchFamily="2" charset="2"/>
              <a:buChar char="§"/>
            </a:pPr>
            <a:r>
              <a:rPr lang="en-GB" b="1" dirty="0"/>
              <a:t>Product and service design function</a:t>
            </a:r>
            <a:r>
              <a:rPr lang="en-GB" dirty="0"/>
              <a:t>: responsible for new and modified products and services</a:t>
            </a:r>
          </a:p>
          <a:p>
            <a:pPr lvl="1">
              <a:buFont typeface="Wingdings" panose="05000000000000000000" pitchFamily="2" charset="2"/>
              <a:buChar char="§"/>
            </a:pPr>
            <a:r>
              <a:rPr lang="en-GB" b="1" dirty="0"/>
              <a:t>Operation function: </a:t>
            </a:r>
            <a:r>
              <a:rPr lang="en-GB" dirty="0"/>
              <a:t>is central to the successful running of any organisation because it produces the services and goods which are its very reason for existing</a:t>
            </a:r>
          </a:p>
        </p:txBody>
      </p:sp>
      <p:sp>
        <p:nvSpPr>
          <p:cNvPr id="4" name="Footer Placeholder 3">
            <a:extLst>
              <a:ext uri="{FF2B5EF4-FFF2-40B4-BE49-F238E27FC236}">
                <a16:creationId xmlns:a16="http://schemas.microsoft.com/office/drawing/2014/main" id="{9ED48754-7C0C-B14D-2D99-CD4625165D2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51624610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430</TotalTime>
  <Words>2815</Words>
  <Application>Microsoft Office PowerPoint</Application>
  <PresentationFormat>Widescreen</PresentationFormat>
  <Paragraphs>242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Gill Sans MT</vt:lpstr>
      <vt:lpstr>Wingdings</vt:lpstr>
      <vt:lpstr>Office Theme</vt:lpstr>
      <vt:lpstr>Chapter 9 Food Service Operations Management </vt:lpstr>
      <vt:lpstr>Chapter 9</vt:lpstr>
      <vt:lpstr>What is operations management?</vt:lpstr>
      <vt:lpstr>The origins of operations management</vt:lpstr>
      <vt:lpstr>What is a service?</vt:lpstr>
      <vt:lpstr>The input–process–output model</vt:lpstr>
      <vt:lpstr>Operations in the organisation</vt:lpstr>
      <vt:lpstr>Service operations</vt:lpstr>
      <vt:lpstr>The three core functions of any organisation</vt:lpstr>
      <vt:lpstr>Why service operations is critical to organisational success</vt:lpstr>
      <vt:lpstr>Complexity and challenges of operational management</vt:lpstr>
      <vt:lpstr>Four unique characteristics of service </vt:lpstr>
      <vt:lpstr>The three operational tasks</vt:lpstr>
      <vt:lpstr>Defining service strategy</vt:lpstr>
      <vt:lpstr>Service strategy and reflecting the strategic aims of the business</vt:lpstr>
      <vt:lpstr>Service strategy satisfying the requirements of the market and the ‘outside-in’ view of strategy</vt:lpstr>
      <vt:lpstr>The ‘top-down’ designed service strategy</vt:lpstr>
      <vt:lpstr>Why is service strategy important? </vt:lpstr>
      <vt:lpstr>Creation, communication and implementation of the service strategy</vt:lpstr>
      <vt:lpstr>The six critical elements of strategy </vt:lpstr>
      <vt:lpstr>Sustainable service strategy and competitive advantage</vt:lpstr>
      <vt:lpstr>Seeking world class service delivery</vt:lpstr>
      <vt:lpstr>Seeking world class service delivery (cont’d)</vt:lpstr>
      <vt:lpstr>How can service strategy be sustained? </vt:lpstr>
      <vt:lpstr>Avoiding ‘institutional rusting’ </vt:lpstr>
      <vt:lpstr>Visionary leadership – making it happen</vt:lpstr>
      <vt:lpstr>Summary</vt:lpstr>
      <vt:lpstr>Revision Questions</vt:lpstr>
      <vt:lpstr>Revision Questions (cont’d)</vt:lpstr>
      <vt:lpstr>End of Chapter 9 presentation  </vt:lpstr>
      <vt:lpstr>Culinary and Food Service Operations Management for Industry 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Food Service Operations Management </dc:title>
  <dc:subject>© 2026 David Graham et al. Culinary and Food Service Operations Management for Industry 5.0. Goodfellow Publishers</dc:subject>
  <dc:creator>David Graham, Ewen Crilley, Peter Cox and John Cousins</dc:creator>
  <dc:description>The presentations are copyright and may only be used or adapted as long as the source is properly acknowledged. No permission has ever been given for the presentations to be published anywhere else, or to be posted online.</dc:description>
  <cp:lastModifiedBy>John Cousins</cp:lastModifiedBy>
  <cp:revision>29</cp:revision>
  <cp:lastPrinted>2026-06-24T12:20:13Z</cp:lastPrinted>
  <dcterms:created xsi:type="dcterms:W3CDTF">2026-06-05T08:47:25Z</dcterms:created>
  <dcterms:modified xsi:type="dcterms:W3CDTF">2026-07-06T12:47:23Z</dcterms:modified>
</cp:coreProperties>
</file>